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notesMasterIdLst>
    <p:notesMasterId r:id="rId26"/>
  </p:notesMasterIdLst>
  <p:sldIdLst>
    <p:sldId id="256" r:id="rId2"/>
    <p:sldId id="272" r:id="rId3"/>
    <p:sldId id="257" r:id="rId4"/>
    <p:sldId id="259" r:id="rId5"/>
    <p:sldId id="260" r:id="rId6"/>
    <p:sldId id="261" r:id="rId7"/>
    <p:sldId id="262" r:id="rId8"/>
    <p:sldId id="263" r:id="rId9"/>
    <p:sldId id="264" r:id="rId10"/>
    <p:sldId id="265" r:id="rId11"/>
    <p:sldId id="267" r:id="rId12"/>
    <p:sldId id="266" r:id="rId13"/>
    <p:sldId id="268" r:id="rId14"/>
    <p:sldId id="269" r:id="rId15"/>
    <p:sldId id="271" r:id="rId16"/>
    <p:sldId id="270" r:id="rId17"/>
    <p:sldId id="273" r:id="rId18"/>
    <p:sldId id="274" r:id="rId19"/>
    <p:sldId id="275" r:id="rId20"/>
    <p:sldId id="277" r:id="rId21"/>
    <p:sldId id="276" r:id="rId22"/>
    <p:sldId id="279" r:id="rId23"/>
    <p:sldId id="278" r:id="rId24"/>
    <p:sldId id="25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5" autoAdjust="0"/>
    <p:restoredTop sz="94660"/>
  </p:normalViewPr>
  <p:slideViewPr>
    <p:cSldViewPr snapToGrid="0">
      <p:cViewPr varScale="1">
        <p:scale>
          <a:sx n="122" d="100"/>
          <a:sy n="122" d="100"/>
        </p:scale>
        <p:origin x="96" y="28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4dcb86ca5401ae19" providerId="LiveId" clId="{752DAEAB-97B3-4C61-B170-7A20D32593AE}"/>
    <pc:docChg chg="undo custSel modSld">
      <pc:chgData name="" userId="4dcb86ca5401ae19" providerId="LiveId" clId="{752DAEAB-97B3-4C61-B170-7A20D32593AE}" dt="2018-03-27T02:49:42.265" v="85" actId="113"/>
      <pc:docMkLst>
        <pc:docMk/>
      </pc:docMkLst>
      <pc:sldChg chg="addSp delSp modSp mod setBg delDesignElem">
        <pc:chgData name="" userId="4dcb86ca5401ae19" providerId="LiveId" clId="{752DAEAB-97B3-4C61-B170-7A20D32593AE}" dt="2018-03-27T02:47:38.376" v="84" actId="1076"/>
        <pc:sldMkLst>
          <pc:docMk/>
          <pc:sldMk cId="2943755716" sldId="256"/>
        </pc:sldMkLst>
        <pc:spChg chg="mod">
          <ac:chgData name="" userId="4dcb86ca5401ae19" providerId="LiveId" clId="{752DAEAB-97B3-4C61-B170-7A20D32593AE}" dt="2018-03-27T02:47:30.929" v="78" actId="403"/>
          <ac:spMkLst>
            <pc:docMk/>
            <pc:sldMk cId="2943755716" sldId="256"/>
            <ac:spMk id="2" creationId="{5A0036FD-6EA1-437B-9067-1DAAE38F6A4D}"/>
          </ac:spMkLst>
        </pc:spChg>
        <pc:spChg chg="mod">
          <ac:chgData name="" userId="4dcb86ca5401ae19" providerId="LiveId" clId="{752DAEAB-97B3-4C61-B170-7A20D32593AE}" dt="2018-03-27T02:47:38.376" v="84" actId="1076"/>
          <ac:spMkLst>
            <pc:docMk/>
            <pc:sldMk cId="2943755716" sldId="256"/>
            <ac:spMk id="3" creationId="{029D1404-ACBE-42A5-83D5-22C505E9EA63}"/>
          </ac:spMkLst>
        </pc:spChg>
        <pc:spChg chg="mod">
          <ac:chgData name="" userId="4dcb86ca5401ae19" providerId="LiveId" clId="{752DAEAB-97B3-4C61-B170-7A20D32593AE}" dt="2018-03-27T02:00:59.361" v="27" actId="26606"/>
          <ac:spMkLst>
            <pc:docMk/>
            <pc:sldMk cId="2943755716" sldId="256"/>
            <ac:spMk id="4" creationId="{65A988F8-48E5-D847-9E3D-048B6F564215}"/>
          </ac:spMkLst>
        </pc:spChg>
        <pc:spChg chg="add del">
          <ac:chgData name="" userId="4dcb86ca5401ae19" providerId="LiveId" clId="{752DAEAB-97B3-4C61-B170-7A20D32593AE}" dt="2018-03-27T02:00:16.961" v="19" actId="1076"/>
          <ac:spMkLst>
            <pc:docMk/>
            <pc:sldMk cId="2943755716" sldId="256"/>
            <ac:spMk id="6" creationId="{559AE206-7EBA-4D33-8BC9-9D8158553F0E}"/>
          </ac:spMkLst>
        </pc:spChg>
        <pc:spChg chg="add del">
          <ac:chgData name="" userId="4dcb86ca5401ae19" providerId="LiveId" clId="{752DAEAB-97B3-4C61-B170-7A20D32593AE}" dt="2018-03-27T02:00:16.961" v="19" actId="1076"/>
          <ac:spMkLst>
            <pc:docMk/>
            <pc:sldMk cId="2943755716" sldId="256"/>
            <ac:spMk id="8" creationId="{B672F332-AF08-46C6-94F0-77684310D7B7}"/>
          </ac:spMkLst>
        </pc:spChg>
        <pc:spChg chg="add del">
          <ac:chgData name="" userId="4dcb86ca5401ae19" providerId="LiveId" clId="{752DAEAB-97B3-4C61-B170-7A20D32593AE}" dt="2018-03-27T01:58:22.269" v="15" actId="26606"/>
          <ac:spMkLst>
            <pc:docMk/>
            <pc:sldMk cId="2943755716" sldId="256"/>
            <ac:spMk id="9" creationId="{559AE206-7EBA-4D33-8BC9-9D8158553F0E}"/>
          </ac:spMkLst>
        </pc:spChg>
        <pc:spChg chg="add del">
          <ac:chgData name="" userId="4dcb86ca5401ae19" providerId="LiveId" clId="{752DAEAB-97B3-4C61-B170-7A20D32593AE}" dt="2018-03-27T02:00:16.961" v="19" actId="1076"/>
          <ac:spMkLst>
            <pc:docMk/>
            <pc:sldMk cId="2943755716" sldId="256"/>
            <ac:spMk id="10" creationId="{34244EF8-D73A-40E1-BE73-D46E6B4B04ED}"/>
          </ac:spMkLst>
        </pc:spChg>
        <pc:spChg chg="add del">
          <ac:chgData name="" userId="4dcb86ca5401ae19" providerId="LiveId" clId="{752DAEAB-97B3-4C61-B170-7A20D32593AE}" dt="2018-03-27T02:00:16.961" v="19" actId="1076"/>
          <ac:spMkLst>
            <pc:docMk/>
            <pc:sldMk cId="2943755716" sldId="256"/>
            <ac:spMk id="12" creationId="{AB84D7E8-4ECB-42D7-ADBF-01689B0F24AE}"/>
          </ac:spMkLst>
        </pc:spChg>
        <pc:spChg chg="add del">
          <ac:chgData name="" userId="4dcb86ca5401ae19" providerId="LiveId" clId="{752DAEAB-97B3-4C61-B170-7A20D32593AE}" dt="2018-03-27T01:58:22.269" v="15" actId="26606"/>
          <ac:spMkLst>
            <pc:docMk/>
            <pc:sldMk cId="2943755716" sldId="256"/>
            <ac:spMk id="13" creationId="{B672F332-AF08-46C6-94F0-77684310D7B7}"/>
          </ac:spMkLst>
        </pc:spChg>
        <pc:spChg chg="add del">
          <ac:chgData name="" userId="4dcb86ca5401ae19" providerId="LiveId" clId="{752DAEAB-97B3-4C61-B170-7A20D32593AE}" dt="2018-03-27T02:00:16.961" v="19" actId="1076"/>
          <ac:spMkLst>
            <pc:docMk/>
            <pc:sldMk cId="2943755716" sldId="256"/>
            <ac:spMk id="14" creationId="{6437D937-A7F1-4011-92B4-328E5BE1B166}"/>
          </ac:spMkLst>
        </pc:spChg>
        <pc:spChg chg="add del">
          <ac:chgData name="" userId="4dcb86ca5401ae19" providerId="LiveId" clId="{752DAEAB-97B3-4C61-B170-7A20D32593AE}" dt="2018-03-27T01:58:22.269" v="15" actId="26606"/>
          <ac:spMkLst>
            <pc:docMk/>
            <pc:sldMk cId="2943755716" sldId="256"/>
            <ac:spMk id="15" creationId="{34244EF8-D73A-40E1-BE73-D46E6B4B04ED}"/>
          </ac:spMkLst>
        </pc:spChg>
        <pc:spChg chg="add del">
          <ac:chgData name="" userId="4dcb86ca5401ae19" providerId="LiveId" clId="{752DAEAB-97B3-4C61-B170-7A20D32593AE}" dt="2018-03-27T02:00:57.479" v="24" actId="26606"/>
          <ac:spMkLst>
            <pc:docMk/>
            <pc:sldMk cId="2943755716" sldId="256"/>
            <ac:spMk id="16" creationId="{559AE206-7EBA-4D33-8BC9-9D8158553F0E}"/>
          </ac:spMkLst>
        </pc:spChg>
        <pc:spChg chg="add del">
          <ac:chgData name="" userId="4dcb86ca5401ae19" providerId="LiveId" clId="{752DAEAB-97B3-4C61-B170-7A20D32593AE}" dt="2018-03-27T01:58:22.269" v="15" actId="26606"/>
          <ac:spMkLst>
            <pc:docMk/>
            <pc:sldMk cId="2943755716" sldId="256"/>
            <ac:spMk id="17" creationId="{AB84D7E8-4ECB-42D7-ADBF-01689B0F24AE}"/>
          </ac:spMkLst>
        </pc:spChg>
        <pc:spChg chg="add del">
          <ac:chgData name="" userId="4dcb86ca5401ae19" providerId="LiveId" clId="{752DAEAB-97B3-4C61-B170-7A20D32593AE}" dt="2018-03-27T01:58:22.269" v="15" actId="26606"/>
          <ac:spMkLst>
            <pc:docMk/>
            <pc:sldMk cId="2943755716" sldId="256"/>
            <ac:spMk id="19" creationId="{6437D937-A7F1-4011-92B4-328E5BE1B166}"/>
          </ac:spMkLst>
        </pc:spChg>
        <pc:spChg chg="add del">
          <ac:chgData name="" userId="4dcb86ca5401ae19" providerId="LiveId" clId="{752DAEAB-97B3-4C61-B170-7A20D32593AE}" dt="2018-03-27T02:00:57.479" v="24" actId="26606"/>
          <ac:spMkLst>
            <pc:docMk/>
            <pc:sldMk cId="2943755716" sldId="256"/>
            <ac:spMk id="20" creationId="{B672F332-AF08-46C6-94F0-77684310D7B7}"/>
          </ac:spMkLst>
        </pc:spChg>
        <pc:spChg chg="add del">
          <ac:chgData name="" userId="4dcb86ca5401ae19" providerId="LiveId" clId="{752DAEAB-97B3-4C61-B170-7A20D32593AE}" dt="2018-03-27T02:00:57.479" v="24" actId="26606"/>
          <ac:spMkLst>
            <pc:docMk/>
            <pc:sldMk cId="2943755716" sldId="256"/>
            <ac:spMk id="21" creationId="{34244EF8-D73A-40E1-BE73-D46E6B4B04ED}"/>
          </ac:spMkLst>
        </pc:spChg>
        <pc:spChg chg="add del">
          <ac:chgData name="" userId="4dcb86ca5401ae19" providerId="LiveId" clId="{752DAEAB-97B3-4C61-B170-7A20D32593AE}" dt="2018-03-27T02:00:57.479" v="24" actId="26606"/>
          <ac:spMkLst>
            <pc:docMk/>
            <pc:sldMk cId="2943755716" sldId="256"/>
            <ac:spMk id="22" creationId="{AB84D7E8-4ECB-42D7-ADBF-01689B0F24AE}"/>
          </ac:spMkLst>
        </pc:spChg>
        <pc:spChg chg="add del">
          <ac:chgData name="" userId="4dcb86ca5401ae19" providerId="LiveId" clId="{752DAEAB-97B3-4C61-B170-7A20D32593AE}" dt="2018-03-27T02:00:57.479" v="24" actId="26606"/>
          <ac:spMkLst>
            <pc:docMk/>
            <pc:sldMk cId="2943755716" sldId="256"/>
            <ac:spMk id="23" creationId="{6437D937-A7F1-4011-92B4-328E5BE1B166}"/>
          </ac:spMkLst>
        </pc:spChg>
        <pc:spChg chg="add del">
          <ac:chgData name="" userId="4dcb86ca5401ae19" providerId="LiveId" clId="{752DAEAB-97B3-4C61-B170-7A20D32593AE}" dt="2018-03-27T02:00:59.361" v="27" actId="26606"/>
          <ac:spMkLst>
            <pc:docMk/>
            <pc:sldMk cId="2943755716" sldId="256"/>
            <ac:spMk id="25" creationId="{C66F2F30-5DC0-44A0-BFA6-E12F46ED16DA}"/>
          </ac:spMkLst>
        </pc:spChg>
        <pc:spChg chg="add del">
          <ac:chgData name="" userId="4dcb86ca5401ae19" providerId="LiveId" clId="{752DAEAB-97B3-4C61-B170-7A20D32593AE}" dt="2018-03-27T02:00:59.361" v="27" actId="26606"/>
          <ac:spMkLst>
            <pc:docMk/>
            <pc:sldMk cId="2943755716" sldId="256"/>
            <ac:spMk id="26" creationId="{04DC2037-48A0-4F22-B9D4-8EAEBC780AB4}"/>
          </ac:spMkLst>
        </pc:spChg>
        <pc:spChg chg="add del">
          <ac:chgData name="" userId="4dcb86ca5401ae19" providerId="LiveId" clId="{752DAEAB-97B3-4C61-B170-7A20D32593AE}" dt="2018-03-27T02:00:59.361" v="27" actId="26606"/>
          <ac:spMkLst>
            <pc:docMk/>
            <pc:sldMk cId="2943755716" sldId="256"/>
            <ac:spMk id="27" creationId="{0006CBFD-ADA0-43D1-9332-9C34CA1C76ED}"/>
          </ac:spMkLst>
        </pc:spChg>
        <pc:spChg chg="add del">
          <ac:chgData name="" userId="4dcb86ca5401ae19" providerId="LiveId" clId="{752DAEAB-97B3-4C61-B170-7A20D32593AE}" dt="2018-03-27T02:00:59.361" v="27" actId="26606"/>
          <ac:spMkLst>
            <pc:docMk/>
            <pc:sldMk cId="2943755716" sldId="256"/>
            <ac:spMk id="28" creationId="{85872F57-7F42-4F97-8391-DDC8D0054C03}"/>
          </ac:spMkLst>
        </pc:spChg>
        <pc:spChg chg="add del">
          <ac:chgData name="" userId="4dcb86ca5401ae19" providerId="LiveId" clId="{752DAEAB-97B3-4C61-B170-7A20D32593AE}" dt="2018-03-27T02:00:59.361" v="27" actId="26606"/>
          <ac:spMkLst>
            <pc:docMk/>
            <pc:sldMk cId="2943755716" sldId="256"/>
            <ac:spMk id="29" creationId="{2B931666-F28F-45F3-A074-66D2272D580B}"/>
          </ac:spMkLst>
        </pc:spChg>
        <pc:spChg chg="add del">
          <ac:chgData name="" userId="4dcb86ca5401ae19" providerId="LiveId" clId="{752DAEAB-97B3-4C61-B170-7A20D32593AE}" dt="2018-03-27T02:45:58.329" v="50" actId="1076"/>
          <ac:spMkLst>
            <pc:docMk/>
            <pc:sldMk cId="2943755716" sldId="256"/>
            <ac:spMk id="31" creationId="{559AE206-7EBA-4D33-8BC9-9D8158553F0E}"/>
          </ac:spMkLst>
        </pc:spChg>
        <pc:spChg chg="add del">
          <ac:chgData name="" userId="4dcb86ca5401ae19" providerId="LiveId" clId="{752DAEAB-97B3-4C61-B170-7A20D32593AE}" dt="2018-03-27T02:45:58.329" v="50" actId="1076"/>
          <ac:spMkLst>
            <pc:docMk/>
            <pc:sldMk cId="2943755716" sldId="256"/>
            <ac:spMk id="33" creationId="{B672F332-AF08-46C6-94F0-77684310D7B7}"/>
          </ac:spMkLst>
        </pc:spChg>
        <pc:spChg chg="add del">
          <ac:chgData name="" userId="4dcb86ca5401ae19" providerId="LiveId" clId="{752DAEAB-97B3-4C61-B170-7A20D32593AE}" dt="2018-03-27T02:45:58.329" v="50" actId="1076"/>
          <ac:spMkLst>
            <pc:docMk/>
            <pc:sldMk cId="2943755716" sldId="256"/>
            <ac:spMk id="34" creationId="{34244EF8-D73A-40E1-BE73-D46E6B4B04ED}"/>
          </ac:spMkLst>
        </pc:spChg>
        <pc:spChg chg="add del">
          <ac:chgData name="" userId="4dcb86ca5401ae19" providerId="LiveId" clId="{752DAEAB-97B3-4C61-B170-7A20D32593AE}" dt="2018-03-27T02:45:58.329" v="50" actId="1076"/>
          <ac:spMkLst>
            <pc:docMk/>
            <pc:sldMk cId="2943755716" sldId="256"/>
            <ac:spMk id="35" creationId="{AB84D7E8-4ECB-42D7-ADBF-01689B0F24AE}"/>
          </ac:spMkLst>
        </pc:spChg>
        <pc:spChg chg="add del">
          <ac:chgData name="" userId="4dcb86ca5401ae19" providerId="LiveId" clId="{752DAEAB-97B3-4C61-B170-7A20D32593AE}" dt="2018-03-27T02:45:58.329" v="50" actId="1076"/>
          <ac:spMkLst>
            <pc:docMk/>
            <pc:sldMk cId="2943755716" sldId="256"/>
            <ac:spMk id="36" creationId="{6437D937-A7F1-4011-92B4-328E5BE1B166}"/>
          </ac:spMkLst>
        </pc:spChg>
        <pc:cxnChg chg="add del">
          <ac:chgData name="" userId="4dcb86ca5401ae19" providerId="LiveId" clId="{752DAEAB-97B3-4C61-B170-7A20D32593AE}" dt="2018-03-27T02:00:16.961" v="19" actId="1076"/>
          <ac:cxnSpMkLst>
            <pc:docMk/>
            <pc:sldMk cId="2943755716" sldId="256"/>
            <ac:cxnSpMk id="7" creationId="{9E8E38ED-369A-44C2-B635-0BED0E48A6E8}"/>
          </ac:cxnSpMkLst>
        </pc:cxnChg>
        <pc:cxnChg chg="add del">
          <ac:chgData name="" userId="4dcb86ca5401ae19" providerId="LiveId" clId="{752DAEAB-97B3-4C61-B170-7A20D32593AE}" dt="2018-03-27T01:58:22.269" v="15" actId="26606"/>
          <ac:cxnSpMkLst>
            <pc:docMk/>
            <pc:sldMk cId="2943755716" sldId="256"/>
            <ac:cxnSpMk id="11" creationId="{9E8E38ED-369A-44C2-B635-0BED0E48A6E8}"/>
          </ac:cxnSpMkLst>
        </pc:cxnChg>
        <pc:cxnChg chg="add del">
          <ac:chgData name="" userId="4dcb86ca5401ae19" providerId="LiveId" clId="{752DAEAB-97B3-4C61-B170-7A20D32593AE}" dt="2018-03-27T02:00:57.479" v="24" actId="26606"/>
          <ac:cxnSpMkLst>
            <pc:docMk/>
            <pc:sldMk cId="2943755716" sldId="256"/>
            <ac:cxnSpMk id="18" creationId="{9E8E38ED-369A-44C2-B635-0BED0E48A6E8}"/>
          </ac:cxnSpMkLst>
        </pc:cxnChg>
        <pc:cxnChg chg="add del">
          <ac:chgData name="" userId="4dcb86ca5401ae19" providerId="LiveId" clId="{752DAEAB-97B3-4C61-B170-7A20D32593AE}" dt="2018-03-27T02:45:58.329" v="50" actId="1076"/>
          <ac:cxnSpMkLst>
            <pc:docMk/>
            <pc:sldMk cId="2943755716" sldId="256"/>
            <ac:cxnSpMk id="32" creationId="{9E8E38ED-369A-44C2-B635-0BED0E48A6E8}"/>
          </ac:cxnSpMkLst>
        </pc:cxnChg>
      </pc:sldChg>
      <pc:sldChg chg="modSp">
        <pc:chgData name="" userId="4dcb86ca5401ae19" providerId="LiveId" clId="{752DAEAB-97B3-4C61-B170-7A20D32593AE}" dt="2018-03-27T02:47:20.697" v="76" actId="113"/>
        <pc:sldMkLst>
          <pc:docMk/>
          <pc:sldMk cId="1446710494" sldId="257"/>
        </pc:sldMkLst>
        <pc:spChg chg="mod">
          <ac:chgData name="" userId="4dcb86ca5401ae19" providerId="LiveId" clId="{752DAEAB-97B3-4C61-B170-7A20D32593AE}" dt="2018-03-27T02:47:20.697" v="76" actId="113"/>
          <ac:spMkLst>
            <pc:docMk/>
            <pc:sldMk cId="1446710494" sldId="257"/>
            <ac:spMk id="3" creationId="{CF9D59E4-76A4-4A21-9A43-2CFD785C24CA}"/>
          </ac:spMkLst>
        </pc:spChg>
        <pc:spChg chg="mod">
          <ac:chgData name="" userId="4dcb86ca5401ae19" providerId="LiveId" clId="{752DAEAB-97B3-4C61-B170-7A20D32593AE}" dt="2018-03-27T02:47:20.697" v="76" actId="113"/>
          <ac:spMkLst>
            <pc:docMk/>
            <pc:sldMk cId="1446710494" sldId="257"/>
            <ac:spMk id="5" creationId="{C8DBE6C7-4FDA-42B0-9CEC-8DED620E681F}"/>
          </ac:spMkLst>
        </pc:spChg>
      </pc:sldChg>
      <pc:sldChg chg="addSp delSp modSp mod setBg delDesignElem">
        <pc:chgData name="" userId="4dcb86ca5401ae19" providerId="LiveId" clId="{752DAEAB-97B3-4C61-B170-7A20D32593AE}" dt="2018-03-27T02:49:42.265" v="85" actId="113"/>
        <pc:sldMkLst>
          <pc:docMk/>
          <pc:sldMk cId="3524392266" sldId="258"/>
        </pc:sldMkLst>
        <pc:spChg chg="mod">
          <ac:chgData name="" userId="4dcb86ca5401ae19" providerId="LiveId" clId="{752DAEAB-97B3-4C61-B170-7A20D32593AE}" dt="2018-03-27T02:49:42.265" v="85" actId="113"/>
          <ac:spMkLst>
            <pc:docMk/>
            <pc:sldMk cId="3524392266" sldId="258"/>
            <ac:spMk id="2" creationId="{D317B8EC-24DE-453F-9D0E-5A8DD0DEAE21}"/>
          </ac:spMkLst>
        </pc:spChg>
        <pc:spChg chg="mod">
          <ac:chgData name="" userId="4dcb86ca5401ae19" providerId="LiveId" clId="{752DAEAB-97B3-4C61-B170-7A20D32593AE}" dt="2018-03-27T02:46:29.187" v="52" actId="403"/>
          <ac:spMkLst>
            <pc:docMk/>
            <pc:sldMk cId="3524392266" sldId="258"/>
            <ac:spMk id="3" creationId="{C2D0384B-5F32-4268-8E37-A0A24B638055}"/>
          </ac:spMkLst>
        </pc:spChg>
        <pc:spChg chg="mod">
          <ac:chgData name="" userId="4dcb86ca5401ae19" providerId="LiveId" clId="{752DAEAB-97B3-4C61-B170-7A20D32593AE}" dt="2018-03-27T02:00:24.144" v="20" actId="26606"/>
          <ac:spMkLst>
            <pc:docMk/>
            <pc:sldMk cId="3524392266" sldId="258"/>
            <ac:spMk id="4" creationId="{F5170A1E-DCF7-5C44-968E-A188C797F5AF}"/>
          </ac:spMkLst>
        </pc:spChg>
        <pc:spChg chg="add del">
          <ac:chgData name="" userId="4dcb86ca5401ae19" providerId="LiveId" clId="{752DAEAB-97B3-4C61-B170-7A20D32593AE}" dt="2018-03-27T02:00:47.017" v="22" actId="113"/>
          <ac:spMkLst>
            <pc:docMk/>
            <pc:sldMk cId="3524392266" sldId="258"/>
            <ac:spMk id="9" creationId="{D4C3103B-AE2E-41DA-8805-65F1A948FD5A}"/>
          </ac:spMkLst>
        </pc:spChg>
        <pc:spChg chg="add del">
          <ac:chgData name="" userId="4dcb86ca5401ae19" providerId="LiveId" clId="{752DAEAB-97B3-4C61-B170-7A20D32593AE}" dt="2018-03-27T02:00:47.017" v="22" actId="113"/>
          <ac:spMkLst>
            <pc:docMk/>
            <pc:sldMk cId="3524392266" sldId="258"/>
            <ac:spMk id="11" creationId="{CB1340FC-C4E2-4CD5-9BCA-7A022E8B4989}"/>
          </ac:spMkLst>
        </pc:spChg>
        <pc:spChg chg="add del">
          <ac:chgData name="" userId="4dcb86ca5401ae19" providerId="LiveId" clId="{752DAEAB-97B3-4C61-B170-7A20D32593AE}" dt="2018-03-27T02:00:47.017" v="22" actId="113"/>
          <ac:spMkLst>
            <pc:docMk/>
            <pc:sldMk cId="3524392266" sldId="258"/>
            <ac:spMk id="13" creationId="{E3BC0C31-69A7-4200-9AFE-927230E1E04C}"/>
          </ac:spMkLst>
        </pc:spChg>
        <pc:cxnChg chg="add del">
          <ac:chgData name="" userId="4dcb86ca5401ae19" providerId="LiveId" clId="{752DAEAB-97B3-4C61-B170-7A20D32593AE}" dt="2018-03-27T02:00:47.017" v="22" actId="113"/>
          <ac:cxnSpMkLst>
            <pc:docMk/>
            <pc:sldMk cId="3524392266" sldId="258"/>
            <ac:cxnSpMk id="15" creationId="{45B5AFC7-2F07-4F7B-9151-E45D7548D8F3}"/>
          </ac:cxnSpMkLst>
        </pc:cxnChg>
      </pc:sldChg>
      <pc:sldChg chg="modSp">
        <pc:chgData name="" userId="4dcb86ca5401ae19" providerId="LiveId" clId="{752DAEAB-97B3-4C61-B170-7A20D32593AE}" dt="2018-03-27T02:47:20.697" v="76" actId="113"/>
        <pc:sldMkLst>
          <pc:docMk/>
          <pc:sldMk cId="2154457026" sldId="260"/>
        </pc:sldMkLst>
        <pc:spChg chg="mod">
          <ac:chgData name="" userId="4dcb86ca5401ae19" providerId="LiveId" clId="{752DAEAB-97B3-4C61-B170-7A20D32593AE}" dt="2018-03-27T02:47:20.697" v="76" actId="113"/>
          <ac:spMkLst>
            <pc:docMk/>
            <pc:sldMk cId="2154457026" sldId="260"/>
            <ac:spMk id="3" creationId="{B390F029-5807-4A17-A273-38FEB1FCA5DD}"/>
          </ac:spMkLst>
        </pc:spChg>
      </pc:sldChg>
      <pc:sldChg chg="modSp">
        <pc:chgData name="" userId="4dcb86ca5401ae19" providerId="LiveId" clId="{752DAEAB-97B3-4C61-B170-7A20D32593AE}" dt="2018-03-27T02:47:20.697" v="76" actId="113"/>
        <pc:sldMkLst>
          <pc:docMk/>
          <pc:sldMk cId="382078381" sldId="263"/>
        </pc:sldMkLst>
        <pc:spChg chg="mod">
          <ac:chgData name="" userId="4dcb86ca5401ae19" providerId="LiveId" clId="{752DAEAB-97B3-4C61-B170-7A20D32593AE}" dt="2018-03-27T02:47:20.697" v="76" actId="113"/>
          <ac:spMkLst>
            <pc:docMk/>
            <pc:sldMk cId="382078381" sldId="263"/>
            <ac:spMk id="2" creationId="{D6622216-97C7-43AD-9301-545A50F37868}"/>
          </ac:spMkLst>
        </pc:spChg>
      </pc:sldChg>
      <pc:sldChg chg="modSp">
        <pc:chgData name="" userId="4dcb86ca5401ae19" providerId="LiveId" clId="{752DAEAB-97B3-4C61-B170-7A20D32593AE}" dt="2018-03-27T02:47:20.697" v="76" actId="113"/>
        <pc:sldMkLst>
          <pc:docMk/>
          <pc:sldMk cId="2515671149" sldId="264"/>
        </pc:sldMkLst>
        <pc:spChg chg="mod">
          <ac:chgData name="" userId="4dcb86ca5401ae19" providerId="LiveId" clId="{752DAEAB-97B3-4C61-B170-7A20D32593AE}" dt="2018-03-27T02:47:20.697" v="76" actId="113"/>
          <ac:spMkLst>
            <pc:docMk/>
            <pc:sldMk cId="2515671149" sldId="264"/>
            <ac:spMk id="3" creationId="{7A91CF1E-ACE5-4649-B890-7C8E11EA5709}"/>
          </ac:spMkLst>
        </pc:spChg>
      </pc:sldChg>
      <pc:sldChg chg="modSp">
        <pc:chgData name="" userId="4dcb86ca5401ae19" providerId="LiveId" clId="{752DAEAB-97B3-4C61-B170-7A20D32593AE}" dt="2018-03-27T02:47:20.697" v="76" actId="113"/>
        <pc:sldMkLst>
          <pc:docMk/>
          <pc:sldMk cId="1860979028" sldId="265"/>
        </pc:sldMkLst>
        <pc:spChg chg="mod">
          <ac:chgData name="" userId="4dcb86ca5401ae19" providerId="LiveId" clId="{752DAEAB-97B3-4C61-B170-7A20D32593AE}" dt="2018-03-27T02:47:20.697" v="76" actId="113"/>
          <ac:spMkLst>
            <pc:docMk/>
            <pc:sldMk cId="1860979028" sldId="265"/>
            <ac:spMk id="3" creationId="{7A91CF1E-ACE5-4649-B890-7C8E11EA5709}"/>
          </ac:spMkLst>
        </pc:spChg>
      </pc:sldChg>
      <pc:sldChg chg="modSp">
        <pc:chgData name="" userId="4dcb86ca5401ae19" providerId="LiveId" clId="{752DAEAB-97B3-4C61-B170-7A20D32593AE}" dt="2018-03-27T02:47:20.697" v="76" actId="113"/>
        <pc:sldMkLst>
          <pc:docMk/>
          <pc:sldMk cId="779253898" sldId="266"/>
        </pc:sldMkLst>
        <pc:spChg chg="mod">
          <ac:chgData name="" userId="4dcb86ca5401ae19" providerId="LiveId" clId="{752DAEAB-97B3-4C61-B170-7A20D32593AE}" dt="2018-03-27T02:47:20.697" v="76" actId="113"/>
          <ac:spMkLst>
            <pc:docMk/>
            <pc:sldMk cId="779253898" sldId="266"/>
            <ac:spMk id="3" creationId="{8F53859E-4017-814E-A42F-1FDA049C99C4}"/>
          </ac:spMkLst>
        </pc:spChg>
      </pc:sldChg>
      <pc:sldChg chg="modSp">
        <pc:chgData name="" userId="4dcb86ca5401ae19" providerId="LiveId" clId="{752DAEAB-97B3-4C61-B170-7A20D32593AE}" dt="2018-03-27T02:47:20.697" v="76" actId="113"/>
        <pc:sldMkLst>
          <pc:docMk/>
          <pc:sldMk cId="3677227103" sldId="267"/>
        </pc:sldMkLst>
        <pc:spChg chg="mod">
          <ac:chgData name="" userId="4dcb86ca5401ae19" providerId="LiveId" clId="{752DAEAB-97B3-4C61-B170-7A20D32593AE}" dt="2018-03-27T02:47:20.697" v="76" actId="113"/>
          <ac:spMkLst>
            <pc:docMk/>
            <pc:sldMk cId="3677227103" sldId="267"/>
            <ac:spMk id="3" creationId="{4B3A4416-2D66-644C-B856-A91CCDF48EC0}"/>
          </ac:spMkLst>
        </pc:spChg>
      </pc:sldChg>
      <pc:sldChg chg="modSp">
        <pc:chgData name="" userId="4dcb86ca5401ae19" providerId="LiveId" clId="{752DAEAB-97B3-4C61-B170-7A20D32593AE}" dt="2018-03-27T02:47:20.697" v="76" actId="113"/>
        <pc:sldMkLst>
          <pc:docMk/>
          <pc:sldMk cId="792118773" sldId="268"/>
        </pc:sldMkLst>
        <pc:spChg chg="mod">
          <ac:chgData name="" userId="4dcb86ca5401ae19" providerId="LiveId" clId="{752DAEAB-97B3-4C61-B170-7A20D32593AE}" dt="2018-03-27T02:47:20.697" v="76" actId="113"/>
          <ac:spMkLst>
            <pc:docMk/>
            <pc:sldMk cId="792118773" sldId="268"/>
            <ac:spMk id="3" creationId="{C1AC18E1-FEF5-FF41-B1B6-97C1B6F6019F}"/>
          </ac:spMkLst>
        </pc:spChg>
      </pc:sldChg>
      <pc:sldChg chg="modSp">
        <pc:chgData name="" userId="4dcb86ca5401ae19" providerId="LiveId" clId="{752DAEAB-97B3-4C61-B170-7A20D32593AE}" dt="2018-03-27T02:38:50.457" v="48" actId="1076"/>
        <pc:sldMkLst>
          <pc:docMk/>
          <pc:sldMk cId="689919577" sldId="269"/>
        </pc:sldMkLst>
        <pc:spChg chg="mod">
          <ac:chgData name="" userId="4dcb86ca5401ae19" providerId="LiveId" clId="{752DAEAB-97B3-4C61-B170-7A20D32593AE}" dt="2018-03-27T02:38:45.650" v="46" actId="20577"/>
          <ac:spMkLst>
            <pc:docMk/>
            <pc:sldMk cId="689919577" sldId="269"/>
            <ac:spMk id="18" creationId="{E1AC19E1-14E1-2B4C-BB11-2BE4D5F1FF9D}"/>
          </ac:spMkLst>
        </pc:spChg>
        <pc:picChg chg="mod">
          <ac:chgData name="" userId="4dcb86ca5401ae19" providerId="LiveId" clId="{752DAEAB-97B3-4C61-B170-7A20D32593AE}" dt="2018-03-27T02:38:50.457" v="48" actId="1076"/>
          <ac:picMkLst>
            <pc:docMk/>
            <pc:sldMk cId="689919577" sldId="269"/>
            <ac:picMk id="13" creationId="{0C746B15-2939-C946-A6A0-D8623C4E7BD1}"/>
          </ac:picMkLst>
        </pc:picChg>
      </pc:sldChg>
      <pc:sldChg chg="modSp">
        <pc:chgData name="" userId="4dcb86ca5401ae19" providerId="LiveId" clId="{752DAEAB-97B3-4C61-B170-7A20D32593AE}" dt="2018-03-27T02:47:20.697" v="76" actId="113"/>
        <pc:sldMkLst>
          <pc:docMk/>
          <pc:sldMk cId="1745197278" sldId="270"/>
        </pc:sldMkLst>
        <pc:spChg chg="mod">
          <ac:chgData name="" userId="4dcb86ca5401ae19" providerId="LiveId" clId="{752DAEAB-97B3-4C61-B170-7A20D32593AE}" dt="2018-03-27T02:47:20.697" v="76" actId="113"/>
          <ac:spMkLst>
            <pc:docMk/>
            <pc:sldMk cId="1745197278" sldId="270"/>
            <ac:spMk id="2" creationId="{0EB668C0-2108-304A-8FAA-8A9F01AC4C66}"/>
          </ac:spMkLst>
        </pc:spChg>
      </pc:sldChg>
      <pc:sldChg chg="modSp">
        <pc:chgData name="" userId="4dcb86ca5401ae19" providerId="LiveId" clId="{752DAEAB-97B3-4C61-B170-7A20D32593AE}" dt="2018-03-27T02:47:20.697" v="76" actId="113"/>
        <pc:sldMkLst>
          <pc:docMk/>
          <pc:sldMk cId="2979568166" sldId="273"/>
        </pc:sldMkLst>
        <pc:spChg chg="mod">
          <ac:chgData name="" userId="4dcb86ca5401ae19" providerId="LiveId" clId="{752DAEAB-97B3-4C61-B170-7A20D32593AE}" dt="2018-03-27T02:47:20.697" v="76" actId="113"/>
          <ac:spMkLst>
            <pc:docMk/>
            <pc:sldMk cId="2979568166" sldId="273"/>
            <ac:spMk id="2" creationId="{4B98E9DB-BC0F-954E-9ED4-918B6CC88A25}"/>
          </ac:spMkLst>
        </pc:spChg>
      </pc:sldChg>
    </pc:docChg>
  </pc:docChgLst>
  <pc:docChgLst>
    <pc:chgData name="Caihao Cui" userId="4dcb86ca5401ae19" providerId="LiveId" clId="{B0340F01-CF25-4B3D-9EF9-B3C47425FB58}"/>
    <pc:docChg chg="undo custSel addSld modSld sldOrd">
      <pc:chgData name="Caihao Cui" userId="4dcb86ca5401ae19" providerId="LiveId" clId="{B0340F01-CF25-4B3D-9EF9-B3C47425FB58}" dt="2018-03-30T11:05:53.124" v="997" actId="1076"/>
      <pc:docMkLst>
        <pc:docMk/>
      </pc:docMkLst>
      <pc:sldChg chg="modSp">
        <pc:chgData name="Caihao Cui" userId="4dcb86ca5401ae19" providerId="LiveId" clId="{B0340F01-CF25-4B3D-9EF9-B3C47425FB58}" dt="2018-03-24T23:09:38.143" v="216" actId="115"/>
        <pc:sldMkLst>
          <pc:docMk/>
          <pc:sldMk cId="2943755716" sldId="256"/>
        </pc:sldMkLst>
        <pc:spChg chg="mod">
          <ac:chgData name="Caihao Cui" userId="4dcb86ca5401ae19" providerId="LiveId" clId="{B0340F01-CF25-4B3D-9EF9-B3C47425FB58}" dt="2018-03-24T23:09:38.143" v="216" actId="115"/>
          <ac:spMkLst>
            <pc:docMk/>
            <pc:sldMk cId="2943755716" sldId="256"/>
            <ac:spMk id="2" creationId="{5A0036FD-6EA1-437B-9067-1DAAE38F6A4D}"/>
          </ac:spMkLst>
        </pc:spChg>
        <pc:spChg chg="mod">
          <ac:chgData name="Caihao Cui" userId="4dcb86ca5401ae19" providerId="LiveId" clId="{B0340F01-CF25-4B3D-9EF9-B3C47425FB58}" dt="2018-03-24T23:09:30.628" v="215" actId="113"/>
          <ac:spMkLst>
            <pc:docMk/>
            <pc:sldMk cId="2943755716" sldId="256"/>
            <ac:spMk id="3" creationId="{029D1404-ACBE-42A5-83D5-22C505E9EA63}"/>
          </ac:spMkLst>
        </pc:spChg>
      </pc:sldChg>
      <pc:sldChg chg="addSp delSp modSp add modAnim">
        <pc:chgData name="Caihao Cui" userId="4dcb86ca5401ae19" providerId="LiveId" clId="{B0340F01-CF25-4B3D-9EF9-B3C47425FB58}" dt="2018-03-24T23:16:38.402" v="436" actId="20577"/>
        <pc:sldMkLst>
          <pc:docMk/>
          <pc:sldMk cId="1446710494" sldId="257"/>
        </pc:sldMkLst>
        <pc:spChg chg="mod">
          <ac:chgData name="Caihao Cui" userId="4dcb86ca5401ae19" providerId="LiveId" clId="{B0340F01-CF25-4B3D-9EF9-B3C47425FB58}" dt="2018-03-24T22:57:20.453" v="114" actId="1076"/>
          <ac:spMkLst>
            <pc:docMk/>
            <pc:sldMk cId="1446710494" sldId="257"/>
            <ac:spMk id="2" creationId="{D957A943-AC40-4273-87F8-66041B36D1A6}"/>
          </ac:spMkLst>
        </pc:spChg>
        <pc:spChg chg="mod">
          <ac:chgData name="Caihao Cui" userId="4dcb86ca5401ae19" providerId="LiveId" clId="{B0340F01-CF25-4B3D-9EF9-B3C47425FB58}" dt="2018-03-24T23:03:59.824" v="162" actId="465"/>
          <ac:spMkLst>
            <pc:docMk/>
            <pc:sldMk cId="1446710494" sldId="257"/>
            <ac:spMk id="3" creationId="{CF9D59E4-76A4-4A21-9A43-2CFD785C24CA}"/>
          </ac:spMkLst>
        </pc:spChg>
        <pc:spChg chg="add mod">
          <ac:chgData name="Caihao Cui" userId="4dcb86ca5401ae19" providerId="LiveId" clId="{B0340F01-CF25-4B3D-9EF9-B3C47425FB58}" dt="2018-03-24T23:05:29.321" v="172" actId="14100"/>
          <ac:spMkLst>
            <pc:docMk/>
            <pc:sldMk cId="1446710494" sldId="257"/>
            <ac:spMk id="5" creationId="{C8DBE6C7-4FDA-42B0-9CEC-8DED620E681F}"/>
          </ac:spMkLst>
        </pc:spChg>
        <pc:spChg chg="add del">
          <ac:chgData name="Caihao Cui" userId="4dcb86ca5401ae19" providerId="LiveId" clId="{B0340F01-CF25-4B3D-9EF9-B3C47425FB58}" dt="2018-03-24T22:55:05.125" v="82" actId="20577"/>
          <ac:spMkLst>
            <pc:docMk/>
            <pc:sldMk cId="1446710494" sldId="257"/>
            <ac:spMk id="6" creationId="{F34A1FDE-57FF-48CC-9C02-7447B69A065F}"/>
          </ac:spMkLst>
        </pc:spChg>
        <pc:spChg chg="add del">
          <ac:chgData name="Caihao Cui" userId="4dcb86ca5401ae19" providerId="LiveId" clId="{B0340F01-CF25-4B3D-9EF9-B3C47425FB58}" dt="2018-03-24T22:55:13.921" v="85" actId="20577"/>
          <ac:spMkLst>
            <pc:docMk/>
            <pc:sldMk cId="1446710494" sldId="257"/>
            <ac:spMk id="7" creationId="{8623BB39-47C1-4C72-8465-161E5794BA5E}"/>
          </ac:spMkLst>
        </pc:spChg>
        <pc:spChg chg="add mod">
          <ac:chgData name="Caihao Cui" userId="4dcb86ca5401ae19" providerId="LiveId" clId="{B0340F01-CF25-4B3D-9EF9-B3C47425FB58}" dt="2018-03-24T23:05:52.908" v="177" actId="164"/>
          <ac:spMkLst>
            <pc:docMk/>
            <pc:sldMk cId="1446710494" sldId="257"/>
            <ac:spMk id="8" creationId="{41A3BE6E-3DC2-44D9-8F11-106C340558E9}"/>
          </ac:spMkLst>
        </pc:spChg>
        <pc:spChg chg="add mod topLvl">
          <ac:chgData name="Caihao Cui" userId="4dcb86ca5401ae19" providerId="LiveId" clId="{B0340F01-CF25-4B3D-9EF9-B3C47425FB58}" dt="2018-03-24T23:16:38.402" v="436" actId="20577"/>
          <ac:spMkLst>
            <pc:docMk/>
            <pc:sldMk cId="1446710494" sldId="257"/>
            <ac:spMk id="9" creationId="{1D42B869-17D6-473B-8DAC-174B0016265E}"/>
          </ac:spMkLst>
        </pc:spChg>
        <pc:grpChg chg="add mod">
          <ac:chgData name="Caihao Cui" userId="4dcb86ca5401ae19" providerId="LiveId" clId="{B0340F01-CF25-4B3D-9EF9-B3C47425FB58}" dt="2018-03-24T23:05:37.299" v="174" actId="1076"/>
          <ac:grpSpMkLst>
            <pc:docMk/>
            <pc:sldMk cId="1446710494" sldId="257"/>
            <ac:grpSpMk id="12" creationId="{4EAEA9F3-7AEF-40C7-80D3-43AB19C2F595}"/>
          </ac:grpSpMkLst>
        </pc:grpChg>
        <pc:grpChg chg="add mod">
          <ac:chgData name="Caihao Cui" userId="4dcb86ca5401ae19" providerId="LiveId" clId="{B0340F01-CF25-4B3D-9EF9-B3C47425FB58}" dt="2018-03-24T23:05:52.908" v="177" actId="164"/>
          <ac:grpSpMkLst>
            <pc:docMk/>
            <pc:sldMk cId="1446710494" sldId="257"/>
            <ac:grpSpMk id="13" creationId="{F72B42EC-25BF-4740-AD7B-F1B305465350}"/>
          </ac:grpSpMkLst>
        </pc:grpChg>
        <pc:grpChg chg="add del mod">
          <ac:chgData name="Caihao Cui" userId="4dcb86ca5401ae19" providerId="LiveId" clId="{B0340F01-CF25-4B3D-9EF9-B3C47425FB58}" dt="2018-03-24T23:13:44.796" v="284" actId="165"/>
          <ac:grpSpMkLst>
            <pc:docMk/>
            <pc:sldMk cId="1446710494" sldId="257"/>
            <ac:grpSpMk id="14" creationId="{ADE3FB2E-8D1B-48F1-8A27-A531AD67218E}"/>
          </ac:grpSpMkLst>
        </pc:grpChg>
        <pc:grpChg chg="add mod">
          <ac:chgData name="Caihao Cui" userId="4dcb86ca5401ae19" providerId="LiveId" clId="{B0340F01-CF25-4B3D-9EF9-B3C47425FB58}" dt="2018-03-24T23:15:53.627" v="351" actId="20577"/>
          <ac:grpSpMkLst>
            <pc:docMk/>
            <pc:sldMk cId="1446710494" sldId="257"/>
            <ac:grpSpMk id="15" creationId="{7D797ADD-D52A-45EA-96DA-271D1918D83F}"/>
          </ac:grpSpMkLst>
        </pc:grpChg>
        <pc:picChg chg="add del mod">
          <ac:chgData name="Caihao Cui" userId="4dcb86ca5401ae19" providerId="LiveId" clId="{B0340F01-CF25-4B3D-9EF9-B3C47425FB58}" dt="2018-03-24T23:02:55.214" v="156" actId="478"/>
          <ac:picMkLst>
            <pc:docMk/>
            <pc:sldMk cId="1446710494" sldId="257"/>
            <ac:picMk id="4" creationId="{1097FD36-8183-4E3A-911B-130812FE107E}"/>
          </ac:picMkLst>
        </pc:picChg>
        <pc:picChg chg="add mod">
          <ac:chgData name="Caihao Cui" userId="4dcb86ca5401ae19" providerId="LiveId" clId="{B0340F01-CF25-4B3D-9EF9-B3C47425FB58}" dt="2018-03-24T23:05:14.974" v="167" actId="164"/>
          <ac:picMkLst>
            <pc:docMk/>
            <pc:sldMk cId="1446710494" sldId="257"/>
            <ac:picMk id="10" creationId="{D3DA71AA-DF7F-4F79-8B84-1C34FFDADE5F}"/>
          </ac:picMkLst>
        </pc:picChg>
        <pc:picChg chg="add mod">
          <ac:chgData name="Caihao Cui" userId="4dcb86ca5401ae19" providerId="LiveId" clId="{B0340F01-CF25-4B3D-9EF9-B3C47425FB58}" dt="2018-03-24T23:05:52.908" v="177" actId="164"/>
          <ac:picMkLst>
            <pc:docMk/>
            <pc:sldMk cId="1446710494" sldId="257"/>
            <ac:picMk id="11" creationId="{51543A4C-2897-40D2-8245-3FAA1D99291E}"/>
          </ac:picMkLst>
        </pc:picChg>
        <pc:picChg chg="add mod topLvl">
          <ac:chgData name="Caihao Cui" userId="4dcb86ca5401ae19" providerId="LiveId" clId="{B0340F01-CF25-4B3D-9EF9-B3C47425FB58}" dt="2018-03-24T23:13:51.451" v="285" actId="164"/>
          <ac:picMkLst>
            <pc:docMk/>
            <pc:sldMk cId="1446710494" sldId="257"/>
            <ac:picMk id="1026" creationId="{A437F2F6-5222-4D9B-969E-7BFD6B51A2A7}"/>
          </ac:picMkLst>
        </pc:picChg>
      </pc:sldChg>
      <pc:sldChg chg="modSp add">
        <pc:chgData name="Caihao Cui" userId="4dcb86ca5401ae19" providerId="LiveId" clId="{B0340F01-CF25-4B3D-9EF9-B3C47425FB58}" dt="2018-03-30T11:01:40.353" v="988" actId="1076"/>
        <pc:sldMkLst>
          <pc:docMk/>
          <pc:sldMk cId="3524392266" sldId="258"/>
        </pc:sldMkLst>
        <pc:spChg chg="mod">
          <ac:chgData name="Caihao Cui" userId="4dcb86ca5401ae19" providerId="LiveId" clId="{B0340F01-CF25-4B3D-9EF9-B3C47425FB58}" dt="2018-03-24T22:52:50.124" v="61" actId="20577"/>
          <ac:spMkLst>
            <pc:docMk/>
            <pc:sldMk cId="3524392266" sldId="258"/>
            <ac:spMk id="2" creationId="{D317B8EC-24DE-453F-9D0E-5A8DD0DEAE21}"/>
          </ac:spMkLst>
        </pc:spChg>
        <pc:spChg chg="mod">
          <ac:chgData name="Caihao Cui" userId="4dcb86ca5401ae19" providerId="LiveId" clId="{B0340F01-CF25-4B3D-9EF9-B3C47425FB58}" dt="2018-03-30T11:01:40.353" v="988" actId="1076"/>
          <ac:spMkLst>
            <pc:docMk/>
            <pc:sldMk cId="3524392266" sldId="258"/>
            <ac:spMk id="3" creationId="{C2D0384B-5F32-4268-8E37-A0A24B638055}"/>
          </ac:spMkLst>
        </pc:spChg>
      </pc:sldChg>
      <pc:sldChg chg="addSp delSp modSp add">
        <pc:chgData name="Caihao Cui" userId="4dcb86ca5401ae19" providerId="LiveId" clId="{B0340F01-CF25-4B3D-9EF9-B3C47425FB58}" dt="2018-03-24T23:12:03.532" v="276" actId="1076"/>
        <pc:sldMkLst>
          <pc:docMk/>
          <pc:sldMk cId="1146144008" sldId="259"/>
        </pc:sldMkLst>
        <pc:spChg chg="del">
          <ac:chgData name="Caihao Cui" userId="4dcb86ca5401ae19" providerId="LiveId" clId="{B0340F01-CF25-4B3D-9EF9-B3C47425FB58}" dt="2018-03-24T23:07:00.090" v="178" actId="478"/>
          <ac:spMkLst>
            <pc:docMk/>
            <pc:sldMk cId="1146144008" sldId="259"/>
            <ac:spMk id="2" creationId="{1DA2932B-4AD2-4E10-812F-25FEB4B9CBE4}"/>
          </ac:spMkLst>
        </pc:spChg>
        <pc:spChg chg="mod">
          <ac:chgData name="Caihao Cui" userId="4dcb86ca5401ae19" providerId="LiveId" clId="{B0340F01-CF25-4B3D-9EF9-B3C47425FB58}" dt="2018-03-24T23:07:08.548" v="181" actId="14100"/>
          <ac:spMkLst>
            <pc:docMk/>
            <pc:sldMk cId="1146144008" sldId="259"/>
            <ac:spMk id="3" creationId="{024A5E22-D904-46E6-92BD-ECE7A7111A39}"/>
          </ac:spMkLst>
        </pc:spChg>
        <pc:spChg chg="add mod">
          <ac:chgData name="Caihao Cui" userId="4dcb86ca5401ae19" providerId="LiveId" clId="{B0340F01-CF25-4B3D-9EF9-B3C47425FB58}" dt="2018-03-24T23:12:03.532" v="276" actId="1076"/>
          <ac:spMkLst>
            <pc:docMk/>
            <pc:sldMk cId="1146144008" sldId="259"/>
            <ac:spMk id="7" creationId="{26D80F00-9838-4FE1-8F5C-A63E64C1CB4A}"/>
          </ac:spMkLst>
        </pc:spChg>
        <pc:picChg chg="add mod">
          <ac:chgData name="Caihao Cui" userId="4dcb86ca5401ae19" providerId="LiveId" clId="{B0340F01-CF25-4B3D-9EF9-B3C47425FB58}" dt="2018-03-24T23:07:40.130" v="185" actId="1076"/>
          <ac:picMkLst>
            <pc:docMk/>
            <pc:sldMk cId="1146144008" sldId="259"/>
            <ac:picMk id="4" creationId="{19587D6C-2E1F-4ADF-AA2F-719630698028}"/>
          </ac:picMkLst>
        </pc:picChg>
        <pc:picChg chg="add mod">
          <ac:chgData name="Caihao Cui" userId="4dcb86ca5401ae19" providerId="LiveId" clId="{B0340F01-CF25-4B3D-9EF9-B3C47425FB58}" dt="2018-03-24T23:08:49.513" v="197" actId="1440"/>
          <ac:picMkLst>
            <pc:docMk/>
            <pc:sldMk cId="1146144008" sldId="259"/>
            <ac:picMk id="5" creationId="{F994E6DB-ED4A-4236-A9DB-A0685023FF78}"/>
          </ac:picMkLst>
        </pc:picChg>
        <pc:picChg chg="add mod">
          <ac:chgData name="Caihao Cui" userId="4dcb86ca5401ae19" providerId="LiveId" clId="{B0340F01-CF25-4B3D-9EF9-B3C47425FB58}" dt="2018-03-24T23:08:53.256" v="200" actId="1076"/>
          <ac:picMkLst>
            <pc:docMk/>
            <pc:sldMk cId="1146144008" sldId="259"/>
            <ac:picMk id="6" creationId="{789B4ECC-E2CD-4678-A074-0C77108EC2D6}"/>
          </ac:picMkLst>
        </pc:picChg>
      </pc:sldChg>
      <pc:sldChg chg="addSp modSp add">
        <pc:chgData name="Caihao Cui" userId="4dcb86ca5401ae19" providerId="LiveId" clId="{B0340F01-CF25-4B3D-9EF9-B3C47425FB58}" dt="2018-03-24T23:20:05.139" v="469" actId="1076"/>
        <pc:sldMkLst>
          <pc:docMk/>
          <pc:sldMk cId="2154457026" sldId="260"/>
        </pc:sldMkLst>
        <pc:spChg chg="mod">
          <ac:chgData name="Caihao Cui" userId="4dcb86ca5401ae19" providerId="LiveId" clId="{B0340F01-CF25-4B3D-9EF9-B3C47425FB58}" dt="2018-03-24T23:19:39.406" v="459" actId="20577"/>
          <ac:spMkLst>
            <pc:docMk/>
            <pc:sldMk cId="2154457026" sldId="260"/>
            <ac:spMk id="2" creationId="{B3400C8A-EEE7-4AA3-8D04-87F172234ADD}"/>
          </ac:spMkLst>
        </pc:spChg>
        <pc:spChg chg="mod">
          <ac:chgData name="Caihao Cui" userId="4dcb86ca5401ae19" providerId="LiveId" clId="{B0340F01-CF25-4B3D-9EF9-B3C47425FB58}" dt="2018-03-24T23:19:56.642" v="466" actId="1076"/>
          <ac:spMkLst>
            <pc:docMk/>
            <pc:sldMk cId="2154457026" sldId="260"/>
            <ac:spMk id="3" creationId="{B390F029-5807-4A17-A273-38FEB1FCA5DD}"/>
          </ac:spMkLst>
        </pc:spChg>
        <pc:picChg chg="add mod">
          <ac:chgData name="Caihao Cui" userId="4dcb86ca5401ae19" providerId="LiveId" clId="{B0340F01-CF25-4B3D-9EF9-B3C47425FB58}" dt="2018-03-24T23:20:05.139" v="469" actId="1076"/>
          <ac:picMkLst>
            <pc:docMk/>
            <pc:sldMk cId="2154457026" sldId="260"/>
            <ac:picMk id="4" creationId="{22207BFA-7D29-4154-AC1C-DDBF76BE3EE4}"/>
          </ac:picMkLst>
        </pc:picChg>
      </pc:sldChg>
      <pc:sldChg chg="addSp modSp add">
        <pc:chgData name="Caihao Cui" userId="4dcb86ca5401ae19" providerId="LiveId" clId="{B0340F01-CF25-4B3D-9EF9-B3C47425FB58}" dt="2018-03-24T23:22:51.261" v="479" actId="1076"/>
        <pc:sldMkLst>
          <pc:docMk/>
          <pc:sldMk cId="2299251326" sldId="261"/>
        </pc:sldMkLst>
        <pc:spChg chg="mod">
          <ac:chgData name="Caihao Cui" userId="4dcb86ca5401ae19" providerId="LiveId" clId="{B0340F01-CF25-4B3D-9EF9-B3C47425FB58}" dt="2018-03-24T23:22:24.187" v="475" actId="1076"/>
          <ac:spMkLst>
            <pc:docMk/>
            <pc:sldMk cId="2299251326" sldId="261"/>
            <ac:spMk id="2" creationId="{CDE1510A-B0D6-4B6D-A8D8-D9C548BBDC06}"/>
          </ac:spMkLst>
        </pc:spChg>
        <pc:spChg chg="mod">
          <ac:chgData name="Caihao Cui" userId="4dcb86ca5401ae19" providerId="LiveId" clId="{B0340F01-CF25-4B3D-9EF9-B3C47425FB58}" dt="2018-03-24T23:22:48.103" v="477" actId="14100"/>
          <ac:spMkLst>
            <pc:docMk/>
            <pc:sldMk cId="2299251326" sldId="261"/>
            <ac:spMk id="3" creationId="{B2F90B01-D31F-49AA-8D8E-F540B7F6F0EB}"/>
          </ac:spMkLst>
        </pc:spChg>
        <pc:picChg chg="add mod">
          <ac:chgData name="Caihao Cui" userId="4dcb86ca5401ae19" providerId="LiveId" clId="{B0340F01-CF25-4B3D-9EF9-B3C47425FB58}" dt="2018-03-24T23:22:51.261" v="479" actId="1076"/>
          <ac:picMkLst>
            <pc:docMk/>
            <pc:sldMk cId="2299251326" sldId="261"/>
            <ac:picMk id="4" creationId="{CE1A1175-0345-4AD4-BA6C-CD34B08A83DC}"/>
          </ac:picMkLst>
        </pc:picChg>
      </pc:sldChg>
      <pc:sldChg chg="addSp modSp add">
        <pc:chgData name="Caihao Cui" userId="4dcb86ca5401ae19" providerId="LiveId" clId="{B0340F01-CF25-4B3D-9EF9-B3C47425FB58}" dt="2018-03-24T23:24:25.711" v="495" actId="1076"/>
        <pc:sldMkLst>
          <pc:docMk/>
          <pc:sldMk cId="258585307" sldId="262"/>
        </pc:sldMkLst>
        <pc:spChg chg="mod">
          <ac:chgData name="Caihao Cui" userId="4dcb86ca5401ae19" providerId="LiveId" clId="{B0340F01-CF25-4B3D-9EF9-B3C47425FB58}" dt="2018-03-24T23:23:42.254" v="488" actId="20577"/>
          <ac:spMkLst>
            <pc:docMk/>
            <pc:sldMk cId="258585307" sldId="262"/>
            <ac:spMk id="2" creationId="{61F81CD7-99F2-41C9-8371-70D9490C837F}"/>
          </ac:spMkLst>
        </pc:spChg>
        <pc:spChg chg="mod">
          <ac:chgData name="Caihao Cui" userId="4dcb86ca5401ae19" providerId="LiveId" clId="{B0340F01-CF25-4B3D-9EF9-B3C47425FB58}" dt="2018-03-24T23:24:08.400" v="490" actId="14100"/>
          <ac:spMkLst>
            <pc:docMk/>
            <pc:sldMk cId="258585307" sldId="262"/>
            <ac:spMk id="3" creationId="{E4289489-AE16-442E-A7DE-741A89FCBB93}"/>
          </ac:spMkLst>
        </pc:spChg>
        <pc:picChg chg="add mod">
          <ac:chgData name="Caihao Cui" userId="4dcb86ca5401ae19" providerId="LiveId" clId="{B0340F01-CF25-4B3D-9EF9-B3C47425FB58}" dt="2018-03-24T23:24:25.711" v="495" actId="1076"/>
          <ac:picMkLst>
            <pc:docMk/>
            <pc:sldMk cId="258585307" sldId="262"/>
            <ac:picMk id="4" creationId="{5F219A6D-CD56-4402-8D7C-764DF7AD99A0}"/>
          </ac:picMkLst>
        </pc:picChg>
        <pc:picChg chg="add mod">
          <ac:chgData name="Caihao Cui" userId="4dcb86ca5401ae19" providerId="LiveId" clId="{B0340F01-CF25-4B3D-9EF9-B3C47425FB58}" dt="2018-03-24T23:24:25.711" v="495" actId="1076"/>
          <ac:picMkLst>
            <pc:docMk/>
            <pc:sldMk cId="258585307" sldId="262"/>
            <ac:picMk id="5" creationId="{D885D026-02BA-4F8E-84B4-8E22A46423CE}"/>
          </ac:picMkLst>
        </pc:picChg>
      </pc:sldChg>
      <pc:sldChg chg="addSp modSp add">
        <pc:chgData name="Caihao Cui" userId="4dcb86ca5401ae19" providerId="LiveId" clId="{B0340F01-CF25-4B3D-9EF9-B3C47425FB58}" dt="2018-03-24T23:26:06.805" v="513" actId="1076"/>
        <pc:sldMkLst>
          <pc:docMk/>
          <pc:sldMk cId="382078381" sldId="263"/>
        </pc:sldMkLst>
        <pc:spChg chg="mod">
          <ac:chgData name="Caihao Cui" userId="4dcb86ca5401ae19" providerId="LiveId" clId="{B0340F01-CF25-4B3D-9EF9-B3C47425FB58}" dt="2018-03-24T23:25:55.742" v="509" actId="1076"/>
          <ac:spMkLst>
            <pc:docMk/>
            <pc:sldMk cId="382078381" sldId="263"/>
            <ac:spMk id="2" creationId="{D6622216-97C7-43AD-9301-545A50F37868}"/>
          </ac:spMkLst>
        </pc:spChg>
        <pc:spChg chg="mod">
          <ac:chgData name="Caihao Cui" userId="4dcb86ca5401ae19" providerId="LiveId" clId="{B0340F01-CF25-4B3D-9EF9-B3C47425FB58}" dt="2018-03-24T23:25:57.642" v="510" actId="1076"/>
          <ac:spMkLst>
            <pc:docMk/>
            <pc:sldMk cId="382078381" sldId="263"/>
            <ac:spMk id="3" creationId="{318708F1-04B7-4F04-AD8E-BB89D9B4D0E4}"/>
          </ac:spMkLst>
        </pc:spChg>
        <pc:picChg chg="add mod">
          <ac:chgData name="Caihao Cui" userId="4dcb86ca5401ae19" providerId="LiveId" clId="{B0340F01-CF25-4B3D-9EF9-B3C47425FB58}" dt="2018-03-24T23:26:06.805" v="513" actId="1076"/>
          <ac:picMkLst>
            <pc:docMk/>
            <pc:sldMk cId="382078381" sldId="263"/>
            <ac:picMk id="4" creationId="{775DCB5B-3683-4F99-B5DC-D8DB06EBC706}"/>
          </ac:picMkLst>
        </pc:picChg>
      </pc:sldChg>
      <pc:sldChg chg="addSp delSp modSp add modAnim">
        <pc:chgData name="Caihao Cui" userId="4dcb86ca5401ae19" providerId="LiveId" clId="{B0340F01-CF25-4B3D-9EF9-B3C47425FB58}" dt="2018-03-30T10:40:44.756" v="912" actId="14100"/>
        <pc:sldMkLst>
          <pc:docMk/>
          <pc:sldMk cId="386426180" sldId="274"/>
        </pc:sldMkLst>
        <pc:spChg chg="mod">
          <ac:chgData name="Caihao Cui" userId="4dcb86ca5401ae19" providerId="LiveId" clId="{B0340F01-CF25-4B3D-9EF9-B3C47425FB58}" dt="2018-03-30T10:07:04.674" v="637" actId="27636"/>
          <ac:spMkLst>
            <pc:docMk/>
            <pc:sldMk cId="386426180" sldId="274"/>
            <ac:spMk id="2" creationId="{090F6126-E9C1-49B4-AE8B-E558495EEE7A}"/>
          </ac:spMkLst>
        </pc:spChg>
        <pc:spChg chg="del">
          <ac:chgData name="Caihao Cui" userId="4dcb86ca5401ae19" providerId="LiveId" clId="{B0340F01-CF25-4B3D-9EF9-B3C47425FB58}" dt="2018-03-30T09:55:29.061" v="556" actId="14100"/>
          <ac:spMkLst>
            <pc:docMk/>
            <pc:sldMk cId="386426180" sldId="274"/>
            <ac:spMk id="3" creationId="{2A20F9C5-D14B-45A5-8E45-19DF43492CFC}"/>
          </ac:spMkLst>
        </pc:spChg>
        <pc:spChg chg="add mod ord">
          <ac:chgData name="Caihao Cui" userId="4dcb86ca5401ae19" providerId="LiveId" clId="{B0340F01-CF25-4B3D-9EF9-B3C47425FB58}" dt="2018-03-30T10:37:33.465" v="868" actId="1076"/>
          <ac:spMkLst>
            <pc:docMk/>
            <pc:sldMk cId="386426180" sldId="274"/>
            <ac:spMk id="9" creationId="{F4CD60BD-6048-4C70-9445-D0007093667A}"/>
          </ac:spMkLst>
        </pc:spChg>
        <pc:spChg chg="add mod">
          <ac:chgData name="Caihao Cui" userId="4dcb86ca5401ae19" providerId="LiveId" clId="{B0340F01-CF25-4B3D-9EF9-B3C47425FB58}" dt="2018-03-30T10:36:55.243" v="857" actId="1076"/>
          <ac:spMkLst>
            <pc:docMk/>
            <pc:sldMk cId="386426180" sldId="274"/>
            <ac:spMk id="13" creationId="{AD59780D-9B8B-4A04-965C-4283A8EE639B}"/>
          </ac:spMkLst>
        </pc:spChg>
        <pc:grpChg chg="add mod">
          <ac:chgData name="Caihao Cui" userId="4dcb86ca5401ae19" providerId="LiveId" clId="{B0340F01-CF25-4B3D-9EF9-B3C47425FB58}" dt="2018-03-30T10:35:55.025" v="840" actId="1076"/>
          <ac:grpSpMkLst>
            <pc:docMk/>
            <pc:sldMk cId="386426180" sldId="274"/>
            <ac:grpSpMk id="14" creationId="{D78A29B9-BCCA-4D18-AD6B-4F3AF09C0ECA}"/>
          </ac:grpSpMkLst>
        </pc:grpChg>
        <pc:picChg chg="add mod ord modCrop">
          <ac:chgData name="Caihao Cui" userId="4dcb86ca5401ae19" providerId="LiveId" clId="{B0340F01-CF25-4B3D-9EF9-B3C47425FB58}" dt="2018-03-30T10:38:37.870" v="873" actId="1076"/>
          <ac:picMkLst>
            <pc:docMk/>
            <pc:sldMk cId="386426180" sldId="274"/>
            <ac:picMk id="5" creationId="{169879B6-172D-4819-89C1-D4414229BBCE}"/>
          </ac:picMkLst>
        </pc:picChg>
        <pc:picChg chg="add del mod">
          <ac:chgData name="Caihao Cui" userId="4dcb86ca5401ae19" providerId="LiveId" clId="{B0340F01-CF25-4B3D-9EF9-B3C47425FB58}" dt="2018-03-30T09:59:55.760" v="588" actId="14100"/>
          <ac:picMkLst>
            <pc:docMk/>
            <pc:sldMk cId="386426180" sldId="274"/>
            <ac:picMk id="6" creationId="{B741C0DF-512A-4173-9A63-23F447A6C3ED}"/>
          </ac:picMkLst>
        </pc:picChg>
        <pc:picChg chg="add mod ord">
          <ac:chgData name="Caihao Cui" userId="4dcb86ca5401ae19" providerId="LiveId" clId="{B0340F01-CF25-4B3D-9EF9-B3C47425FB58}" dt="2018-03-30T10:40:44.756" v="912" actId="14100"/>
          <ac:picMkLst>
            <pc:docMk/>
            <pc:sldMk cId="386426180" sldId="274"/>
            <ac:picMk id="7" creationId="{5EACAEDB-7340-4DDB-B7A1-0177FB0ADCFB}"/>
          </ac:picMkLst>
        </pc:picChg>
        <pc:picChg chg="add mod">
          <ac:chgData name="Caihao Cui" userId="4dcb86ca5401ae19" providerId="LiveId" clId="{B0340F01-CF25-4B3D-9EF9-B3C47425FB58}" dt="2018-03-30T10:40:38.119" v="908" actId="1076"/>
          <ac:picMkLst>
            <pc:docMk/>
            <pc:sldMk cId="386426180" sldId="274"/>
            <ac:picMk id="8" creationId="{2FCD09B2-D482-4269-860B-9F9AAAD5AE3A}"/>
          </ac:picMkLst>
        </pc:picChg>
        <pc:picChg chg="add del mod">
          <ac:chgData name="Caihao Cui" userId="4dcb86ca5401ae19" providerId="LiveId" clId="{B0340F01-CF25-4B3D-9EF9-B3C47425FB58}" dt="2018-03-30T10:12:02.217" v="668" actId="478"/>
          <ac:picMkLst>
            <pc:docMk/>
            <pc:sldMk cId="386426180" sldId="274"/>
            <ac:picMk id="10" creationId="{9CC1CAE7-6A77-43B6-ADE8-001AF9731B72}"/>
          </ac:picMkLst>
        </pc:picChg>
        <pc:picChg chg="add mod">
          <ac:chgData name="Caihao Cui" userId="4dcb86ca5401ae19" providerId="LiveId" clId="{B0340F01-CF25-4B3D-9EF9-B3C47425FB58}" dt="2018-03-30T10:40:32.533" v="905" actId="1076"/>
          <ac:picMkLst>
            <pc:docMk/>
            <pc:sldMk cId="386426180" sldId="274"/>
            <ac:picMk id="11" creationId="{E57785D9-014E-46EA-8636-36FAD09BB239}"/>
          </ac:picMkLst>
        </pc:picChg>
        <pc:picChg chg="add mod">
          <ac:chgData name="Caihao Cui" userId="4dcb86ca5401ae19" providerId="LiveId" clId="{B0340F01-CF25-4B3D-9EF9-B3C47425FB58}" dt="2018-03-30T10:35:43.933" v="836" actId="164"/>
          <ac:picMkLst>
            <pc:docMk/>
            <pc:sldMk cId="386426180" sldId="274"/>
            <ac:picMk id="12" creationId="{EC9319FE-DD99-4B79-9335-2610CEA6B4C0}"/>
          </ac:picMkLst>
        </pc:picChg>
      </pc:sldChg>
      <pc:sldChg chg="addSp delSp modSp add ord">
        <pc:chgData name="Caihao Cui" userId="4dcb86ca5401ae19" providerId="LiveId" clId="{B0340F01-CF25-4B3D-9EF9-B3C47425FB58}" dt="2018-03-30T10:13:05.532" v="680" actId="1076"/>
        <pc:sldMkLst>
          <pc:docMk/>
          <pc:sldMk cId="2774822901" sldId="275"/>
        </pc:sldMkLst>
        <pc:spChg chg="del mod">
          <ac:chgData name="Caihao Cui" userId="4dcb86ca5401ae19" providerId="LiveId" clId="{B0340F01-CF25-4B3D-9EF9-B3C47425FB58}" dt="2018-03-30T10:02:24.840" v="624" actId="478"/>
          <ac:spMkLst>
            <pc:docMk/>
            <pc:sldMk cId="2774822901" sldId="275"/>
            <ac:spMk id="2" creationId="{6BE4D999-F3FA-4B7E-82C7-D58828CC263A}"/>
          </ac:spMkLst>
        </pc:spChg>
        <pc:spChg chg="del">
          <ac:chgData name="Caihao Cui" userId="4dcb86ca5401ae19" providerId="LiveId" clId="{B0340F01-CF25-4B3D-9EF9-B3C47425FB58}" dt="2018-03-30T09:59:59.247" v="590" actId="1076"/>
          <ac:spMkLst>
            <pc:docMk/>
            <pc:sldMk cId="2774822901" sldId="275"/>
            <ac:spMk id="3" creationId="{8F2298E7-5B65-4B18-B8B7-EC6D4EFB5B3A}"/>
          </ac:spMkLst>
        </pc:spChg>
        <pc:spChg chg="add mod">
          <ac:chgData name="Caihao Cui" userId="4dcb86ca5401ae19" providerId="LiveId" clId="{B0340F01-CF25-4B3D-9EF9-B3C47425FB58}" dt="2018-03-30T10:02:35.211" v="630" actId="1076"/>
          <ac:spMkLst>
            <pc:docMk/>
            <pc:sldMk cId="2774822901" sldId="275"/>
            <ac:spMk id="8" creationId="{1478FA10-F1EA-4E8C-A77E-C1D6DA7CD734}"/>
          </ac:spMkLst>
        </pc:spChg>
        <pc:picChg chg="add del mod">
          <ac:chgData name="Caihao Cui" userId="4dcb86ca5401ae19" providerId="LiveId" clId="{B0340F01-CF25-4B3D-9EF9-B3C47425FB58}" dt="2018-03-30T10:00:01.647" v="592" actId="478"/>
          <ac:picMkLst>
            <pc:docMk/>
            <pc:sldMk cId="2774822901" sldId="275"/>
            <ac:picMk id="5" creationId="{535E697C-86DC-4BCD-B8C6-E4942DF8C28F}"/>
          </ac:picMkLst>
        </pc:picChg>
        <pc:picChg chg="add mod">
          <ac:chgData name="Caihao Cui" userId="4dcb86ca5401ae19" providerId="LiveId" clId="{B0340F01-CF25-4B3D-9EF9-B3C47425FB58}" dt="2018-03-30T10:02:38.471" v="631" actId="1076"/>
          <ac:picMkLst>
            <pc:docMk/>
            <pc:sldMk cId="2774822901" sldId="275"/>
            <ac:picMk id="6" creationId="{84F183DF-2619-4030-A2CC-804BD30CB2E3}"/>
          </ac:picMkLst>
        </pc:picChg>
        <pc:picChg chg="add mod">
          <ac:chgData name="Caihao Cui" userId="4dcb86ca5401ae19" providerId="LiveId" clId="{B0340F01-CF25-4B3D-9EF9-B3C47425FB58}" dt="2018-03-30T10:02:39.549" v="632" actId="1076"/>
          <ac:picMkLst>
            <pc:docMk/>
            <pc:sldMk cId="2774822901" sldId="275"/>
            <ac:picMk id="7" creationId="{113DEA78-70CE-4B96-8BFE-C70FE9397864}"/>
          </ac:picMkLst>
        </pc:picChg>
      </pc:sldChg>
      <pc:sldChg chg="addSp delSp modSp add">
        <pc:chgData name="Caihao Cui" userId="4dcb86ca5401ae19" providerId="LiveId" clId="{B0340F01-CF25-4B3D-9EF9-B3C47425FB58}" dt="2018-03-30T10:26:52.003" v="778" actId="20577"/>
        <pc:sldMkLst>
          <pc:docMk/>
          <pc:sldMk cId="3001139226" sldId="276"/>
        </pc:sldMkLst>
        <pc:spChg chg="del">
          <ac:chgData name="Caihao Cui" userId="4dcb86ca5401ae19" providerId="LiveId" clId="{B0340F01-CF25-4B3D-9EF9-B3C47425FB58}" dt="2018-03-30T10:20:22.525" v="720" actId="478"/>
          <ac:spMkLst>
            <pc:docMk/>
            <pc:sldMk cId="3001139226" sldId="276"/>
            <ac:spMk id="2" creationId="{15DA77C8-F007-42B7-9779-6651E5B99FF0}"/>
          </ac:spMkLst>
        </pc:spChg>
        <pc:spChg chg="mod">
          <ac:chgData name="Caihao Cui" userId="4dcb86ca5401ae19" providerId="LiveId" clId="{B0340F01-CF25-4B3D-9EF9-B3C47425FB58}" dt="2018-03-30T10:26:18.997" v="760" actId="14100"/>
          <ac:spMkLst>
            <pc:docMk/>
            <pc:sldMk cId="3001139226" sldId="276"/>
            <ac:spMk id="3" creationId="{B485DD80-B9DF-45AD-BB1C-1BA8E702D632}"/>
          </ac:spMkLst>
        </pc:spChg>
        <pc:spChg chg="add mod">
          <ac:chgData name="Caihao Cui" userId="4dcb86ca5401ae19" providerId="LiveId" clId="{B0340F01-CF25-4B3D-9EF9-B3C47425FB58}" dt="2018-03-30T10:26:52.003" v="778" actId="20577"/>
          <ac:spMkLst>
            <pc:docMk/>
            <pc:sldMk cId="3001139226" sldId="276"/>
            <ac:spMk id="5" creationId="{A069C3EA-BB64-4082-8100-EA74944A7846}"/>
          </ac:spMkLst>
        </pc:spChg>
      </pc:sldChg>
      <pc:sldChg chg="addSp delSp modSp add">
        <pc:chgData name="Caihao Cui" userId="4dcb86ca5401ae19" providerId="LiveId" clId="{B0340F01-CF25-4B3D-9EF9-B3C47425FB58}" dt="2018-03-30T10:42:50.446" v="922" actId="478"/>
        <pc:sldMkLst>
          <pc:docMk/>
          <pc:sldMk cId="1203939465" sldId="277"/>
        </pc:sldMkLst>
        <pc:spChg chg="mod">
          <ac:chgData name="Caihao Cui" userId="4dcb86ca5401ae19" providerId="LiveId" clId="{B0340F01-CF25-4B3D-9EF9-B3C47425FB58}" dt="2018-03-30T10:28:10.288" v="798" actId="478"/>
          <ac:spMkLst>
            <pc:docMk/>
            <pc:sldMk cId="1203939465" sldId="277"/>
            <ac:spMk id="2" creationId="{84973C22-78A2-4559-8E56-9FE3CC8EF23B}"/>
          </ac:spMkLst>
        </pc:spChg>
        <pc:spChg chg="mod">
          <ac:chgData name="Caihao Cui" userId="4dcb86ca5401ae19" providerId="LiveId" clId="{B0340F01-CF25-4B3D-9EF9-B3C47425FB58}" dt="2018-03-30T10:20:17.596" v="719" actId="1076"/>
          <ac:spMkLst>
            <pc:docMk/>
            <pc:sldMk cId="1203939465" sldId="277"/>
            <ac:spMk id="3" creationId="{1CF8E3CD-C230-47C8-ADD9-1DDC3C36576D}"/>
          </ac:spMkLst>
        </pc:spChg>
        <pc:picChg chg="add del mod">
          <ac:chgData name="Caihao Cui" userId="4dcb86ca5401ae19" providerId="LiveId" clId="{B0340F01-CF25-4B3D-9EF9-B3C47425FB58}" dt="2018-03-30T10:42:50.446" v="922" actId="478"/>
          <ac:picMkLst>
            <pc:docMk/>
            <pc:sldMk cId="1203939465" sldId="277"/>
            <ac:picMk id="5" creationId="{6C828F96-8CCE-4111-AC92-C1AC693C6FB4}"/>
          </ac:picMkLst>
        </pc:picChg>
      </pc:sldChg>
      <pc:sldChg chg="addSp delSp modSp add modAnim">
        <pc:chgData name="Caihao Cui" userId="4dcb86ca5401ae19" providerId="LiveId" clId="{B0340F01-CF25-4B3D-9EF9-B3C47425FB58}" dt="2018-03-30T11:05:53.124" v="997" actId="1076"/>
        <pc:sldMkLst>
          <pc:docMk/>
          <pc:sldMk cId="1282822147" sldId="278"/>
        </pc:sldMkLst>
        <pc:spChg chg="del">
          <ac:chgData name="Caihao Cui" userId="4dcb86ca5401ae19" providerId="LiveId" clId="{B0340F01-CF25-4B3D-9EF9-B3C47425FB58}" dt="2018-03-30T10:31:55.973" v="819" actId="478"/>
          <ac:spMkLst>
            <pc:docMk/>
            <pc:sldMk cId="1282822147" sldId="278"/>
            <ac:spMk id="2" creationId="{1D6C207B-7EF8-4F5C-A7E1-08DB2B4E879A}"/>
          </ac:spMkLst>
        </pc:spChg>
        <pc:spChg chg="del">
          <ac:chgData name="Caihao Cui" userId="4dcb86ca5401ae19" providerId="LiveId" clId="{B0340F01-CF25-4B3D-9EF9-B3C47425FB58}" dt="2018-03-30T10:31:53.083" v="818" actId="478"/>
          <ac:spMkLst>
            <pc:docMk/>
            <pc:sldMk cId="1282822147" sldId="278"/>
            <ac:spMk id="3" creationId="{E4C7731F-43D2-48C7-8782-2F5B7DD7F83C}"/>
          </ac:spMkLst>
        </pc:spChg>
        <pc:picChg chg="add del mod">
          <ac:chgData name="Caihao Cui" userId="4dcb86ca5401ae19" providerId="LiveId" clId="{B0340F01-CF25-4B3D-9EF9-B3C47425FB58}" dt="2018-03-30T10:49:14.221" v="933" actId="478"/>
          <ac:picMkLst>
            <pc:docMk/>
            <pc:sldMk cId="1282822147" sldId="278"/>
            <ac:picMk id="5" creationId="{95810257-C805-43BB-9C65-8CBEFA2F7440}"/>
          </ac:picMkLst>
        </pc:picChg>
        <pc:picChg chg="add del mod">
          <ac:chgData name="Caihao Cui" userId="4dcb86ca5401ae19" providerId="LiveId" clId="{B0340F01-CF25-4B3D-9EF9-B3C47425FB58}" dt="2018-03-30T10:49:15.153" v="934" actId="478"/>
          <ac:picMkLst>
            <pc:docMk/>
            <pc:sldMk cId="1282822147" sldId="278"/>
            <ac:picMk id="6" creationId="{881589CD-7826-4354-88D8-2D4BD425E6AE}"/>
          </ac:picMkLst>
        </pc:picChg>
        <pc:picChg chg="add mod">
          <ac:chgData name="Caihao Cui" userId="4dcb86ca5401ae19" providerId="LiveId" clId="{B0340F01-CF25-4B3D-9EF9-B3C47425FB58}" dt="2018-03-30T11:00:12.614" v="975" actId="1076"/>
          <ac:picMkLst>
            <pc:docMk/>
            <pc:sldMk cId="1282822147" sldId="278"/>
            <ac:picMk id="1026" creationId="{60D07EC2-C66D-481A-ABA6-62D40F3A1660}"/>
          </ac:picMkLst>
        </pc:picChg>
        <pc:picChg chg="add mod ord">
          <ac:chgData name="Caihao Cui" userId="4dcb86ca5401ae19" providerId="LiveId" clId="{B0340F01-CF25-4B3D-9EF9-B3C47425FB58}" dt="2018-03-30T10:58:38.460" v="972" actId="1076"/>
          <ac:picMkLst>
            <pc:docMk/>
            <pc:sldMk cId="1282822147" sldId="278"/>
            <ac:picMk id="1028" creationId="{3FE053E6-26E8-463F-A80C-7AEDA84BB20D}"/>
          </ac:picMkLst>
        </pc:picChg>
        <pc:picChg chg="add mod">
          <ac:chgData name="Caihao Cui" userId="4dcb86ca5401ae19" providerId="LiveId" clId="{B0340F01-CF25-4B3D-9EF9-B3C47425FB58}" dt="2018-03-30T11:00:14.395" v="976" actId="1076"/>
          <ac:picMkLst>
            <pc:docMk/>
            <pc:sldMk cId="1282822147" sldId="278"/>
            <ac:picMk id="1030" creationId="{4FBEC986-0EF3-4445-9BE2-EFF4F861F34F}"/>
          </ac:picMkLst>
        </pc:picChg>
        <pc:picChg chg="add mod">
          <ac:chgData name="Caihao Cui" userId="4dcb86ca5401ae19" providerId="LiveId" clId="{B0340F01-CF25-4B3D-9EF9-B3C47425FB58}" dt="2018-03-30T11:04:53.203" v="996" actId="1076"/>
          <ac:picMkLst>
            <pc:docMk/>
            <pc:sldMk cId="1282822147" sldId="278"/>
            <ac:picMk id="1032" creationId="{1C1FEE3B-6A6B-4BFB-B9BC-3CF84A91AC2D}"/>
          </ac:picMkLst>
        </pc:picChg>
        <pc:picChg chg="add mod">
          <ac:chgData name="Caihao Cui" userId="4dcb86ca5401ae19" providerId="LiveId" clId="{B0340F01-CF25-4B3D-9EF9-B3C47425FB58}" dt="2018-03-30T11:01:16.888" v="985" actId="1076"/>
          <ac:picMkLst>
            <pc:docMk/>
            <pc:sldMk cId="1282822147" sldId="278"/>
            <ac:picMk id="1034" creationId="{C4089CBF-0AEB-4196-8C27-8E1AE3D8DD00}"/>
          </ac:picMkLst>
        </pc:picChg>
        <pc:picChg chg="add mod">
          <ac:chgData name="Caihao Cui" userId="4dcb86ca5401ae19" providerId="LiveId" clId="{B0340F01-CF25-4B3D-9EF9-B3C47425FB58}" dt="2018-03-30T11:01:18.388" v="986" actId="1076"/>
          <ac:picMkLst>
            <pc:docMk/>
            <pc:sldMk cId="1282822147" sldId="278"/>
            <ac:picMk id="1036" creationId="{139BE1EC-83FD-4C92-ADE0-C56C09662427}"/>
          </ac:picMkLst>
        </pc:picChg>
        <pc:picChg chg="add mod">
          <ac:chgData name="Caihao Cui" userId="4dcb86ca5401ae19" providerId="LiveId" clId="{B0340F01-CF25-4B3D-9EF9-B3C47425FB58}" dt="2018-03-30T11:05:53.124" v="997" actId="1076"/>
          <ac:picMkLst>
            <pc:docMk/>
            <pc:sldMk cId="1282822147" sldId="278"/>
            <ac:picMk id="1038" creationId="{C8851EE7-A36D-40FD-8FE7-900760D540E2}"/>
          </ac:picMkLst>
        </pc:picChg>
      </pc:sldChg>
      <pc:sldChg chg="addSp modSp add">
        <pc:chgData name="Caihao Cui" userId="4dcb86ca5401ae19" providerId="LiveId" clId="{B0340F01-CF25-4B3D-9EF9-B3C47425FB58}" dt="2018-03-30T10:42:28.417" v="916" actId="14100"/>
        <pc:sldMkLst>
          <pc:docMk/>
          <pc:sldMk cId="2106186204" sldId="279"/>
        </pc:sldMkLst>
        <pc:spChg chg="add mod">
          <ac:chgData name="Caihao Cui" userId="4dcb86ca5401ae19" providerId="LiveId" clId="{B0340F01-CF25-4B3D-9EF9-B3C47425FB58}" dt="2018-03-30T10:30:36.716" v="817" actId="1076"/>
          <ac:spMkLst>
            <pc:docMk/>
            <pc:sldMk cId="2106186204" sldId="279"/>
            <ac:spMk id="2" creationId="{72120D8C-2EF7-4DDA-9D3D-AE27FB9EE20A}"/>
          </ac:spMkLst>
        </pc:spChg>
        <pc:spChg chg="mod">
          <ac:chgData name="Caihao Cui" userId="4dcb86ca5401ae19" providerId="LiveId" clId="{B0340F01-CF25-4B3D-9EF9-B3C47425FB58}" dt="2018-03-30T10:30:25.777" v="815" actId="1076"/>
          <ac:spMkLst>
            <pc:docMk/>
            <pc:sldMk cId="2106186204" sldId="279"/>
            <ac:spMk id="3" creationId="{B485DD80-B9DF-45AD-BB1C-1BA8E702D632}"/>
          </ac:spMkLst>
        </pc:spChg>
        <pc:spChg chg="add mod">
          <ac:chgData name="Caihao Cui" userId="4dcb86ca5401ae19" providerId="LiveId" clId="{B0340F01-CF25-4B3D-9EF9-B3C47425FB58}" dt="2018-03-30T10:29:22.829" v="803" actId="1076"/>
          <ac:spMkLst>
            <pc:docMk/>
            <pc:sldMk cId="2106186204" sldId="279"/>
            <ac:spMk id="5" creationId="{D430C02F-E3CA-44E0-8261-46358DDA46AF}"/>
          </ac:spMkLst>
        </pc:spChg>
        <pc:picChg chg="add mod">
          <ac:chgData name="Caihao Cui" userId="4dcb86ca5401ae19" providerId="LiveId" clId="{B0340F01-CF25-4B3D-9EF9-B3C47425FB58}" dt="2018-03-30T10:42:28.417" v="916" actId="14100"/>
          <ac:picMkLst>
            <pc:docMk/>
            <pc:sldMk cId="2106186204" sldId="279"/>
            <ac:picMk id="6" creationId="{09143994-3C8B-40C3-9C71-B2722E590E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2CF25-9964-0149-94A5-88E48C9E194A}" type="datetimeFigureOut">
              <a:rPr lang="en-US" smtClean="0"/>
              <a:t>4/2/2018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D38FC-3A44-944B-A492-C64D53BABEFB}" type="slidenum">
              <a:rPr lang="en-US" smtClean="0"/>
              <a:t>‹#›</a:t>
            </a:fld>
            <a:endParaRPr lang="en-US"/>
          </a:p>
        </p:txBody>
      </p:sp>
    </p:spTree>
    <p:extLst>
      <p:ext uri="{BB962C8B-B14F-4D97-AF65-F5344CB8AC3E}">
        <p14:creationId xmlns:p14="http://schemas.microsoft.com/office/powerpoint/2010/main" val="3805976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499A62-4633-284E-9628-8FC9AD92BA98}" type="datetime1">
              <a:rPr lang="en-AU" smtClean="0"/>
              <a:t>2/04/2018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309778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5B322-B806-1846-8461-C794EDF042BE}" type="datetime1">
              <a:rPr lang="en-AU" smtClean="0"/>
              <a:t>2/04/2018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174242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BC9D28-4528-DD4D-9626-7FFE46A89AC5}" type="datetime1">
              <a:rPr lang="en-AU" smtClean="0"/>
              <a:t>2/04/2018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2446160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EC89E2-6619-8348-8E65-B66DE1DE2B97}" type="datetime1">
              <a:rPr lang="en-AU" smtClean="0"/>
              <a:t>2/04/2018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4132281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8E378C-D82B-DC46-8C1B-278804A8AE99}" type="datetime1">
              <a:rPr lang="en-AU" smtClean="0"/>
              <a:t>2/04/2018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2219988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12BAA9-1A15-7048-A812-CECA27693D84}" type="datetime1">
              <a:rPr lang="en-AU" smtClean="0"/>
              <a:t>2/04/2018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322472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CDBCF-9913-DB4A-A75B-28526F6389A1}" type="datetime1">
              <a:rPr lang="en-AU" smtClean="0"/>
              <a:t>2/04/2018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330989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F34DB1-E3E5-1549-9BF2-2EFEA28A50C1}" type="datetime1">
              <a:rPr lang="en-AU" smtClean="0"/>
              <a:t>2/04/2018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132236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4BE282-1F32-2C43-8D78-F89C6F0D11A9}" type="datetime1">
              <a:rPr lang="en-AU" smtClean="0"/>
              <a:t>2/04/2018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224420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264E92-5B39-3C48-AB71-D69E6FF72093}" type="datetime1">
              <a:rPr lang="en-AU" smtClean="0"/>
              <a:t>2/04/2018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592956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54307-D7B7-3242-8867-825581F84F40}" type="datetime1">
              <a:rPr lang="en-AU" smtClean="0"/>
              <a:t>2/04/2018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8E31A-B0B9-4751-B96A-D8DA46ED074F}" type="slidenum">
              <a:rPr lang="en-US" smtClean="0"/>
              <a:t>‹#›</a:t>
            </a:fld>
            <a:endParaRPr lang="en-US"/>
          </a:p>
        </p:txBody>
      </p:sp>
    </p:spTree>
    <p:extLst>
      <p:ext uri="{BB962C8B-B14F-4D97-AF65-F5344CB8AC3E}">
        <p14:creationId xmlns:p14="http://schemas.microsoft.com/office/powerpoint/2010/main" val="482935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86DD6-6935-8941-8BCF-2F829FFEF0A4}" type="datetime1">
              <a:rPr lang="en-AU" smtClean="0"/>
              <a:t>2/04/2018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8E31A-B0B9-4751-B96A-D8DA46ED074F}" type="slidenum">
              <a:rPr lang="en-US" smtClean="0"/>
              <a:t>‹#›</a:t>
            </a:fld>
            <a:endParaRPr lang="en-US"/>
          </a:p>
        </p:txBody>
      </p:sp>
    </p:spTree>
    <p:extLst>
      <p:ext uri="{BB962C8B-B14F-4D97-AF65-F5344CB8AC3E}">
        <p14:creationId xmlns:p14="http://schemas.microsoft.com/office/powerpoint/2010/main" val="409319327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zhuanlan.zhihu.com/p/33752313" TargetMode="External"/><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rxiv.org/abs/1406.2661"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s://www.quora.com/What-are-some-recent-and-potentially-upcoming-breakthroughs-in-deep-learn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technologyreview.com/s/610253/the-ganfather-the-man-whos-given-machines-the-gift-of-imagination/"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towardsdatascience.com/understanding-generative-adversarial-networks-4dafc963f2ef?from=groupmessage"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owardsdatascience.com/understanding-generative-adversarial-networks-4dafc963f2ef?from=groupmessage"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towardsdatascience.com/understanding-generative-adversarial-networks-4dafc963f2ef?from=groupmessag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towardsdatascience.com/understanding-generative-adversarial-networks-4dafc963f2ef?from=groupmessage"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owardsdatascience.com/understanding-generative-adversarial-networks-4dafc963f2ef?from=groupmessage" TargetMode="External"/><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5.tiff"/><Relationship Id="rId1" Type="http://schemas.openxmlformats.org/officeDocument/2006/relationships/slideLayout" Target="../slideLayouts/slideLayout2.xml"/><Relationship Id="rId4" Type="http://schemas.openxmlformats.org/officeDocument/2006/relationships/hyperlink" Target="https://towardsdatascience.com/understanding-generative-adversarial-networks-4dafc963f2ef?from=groupmessag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4" Type="http://schemas.openxmlformats.org/officeDocument/2006/relationships/hyperlink" Target="https://towardsdatascience.com/understanding-generative-adversarial-networks-4dafc963f2ef?from=groupmessag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github.com/soumith/ganhacks" TargetMode="External"/><Relationship Id="rId2" Type="http://schemas.openxmlformats.org/officeDocument/2006/relationships/image" Target="../media/image18.tiff"/><Relationship Id="rId1" Type="http://schemas.openxmlformats.org/officeDocument/2006/relationships/slideLayout" Target="../slideLayouts/slideLayout2.xml"/><Relationship Id="rId5" Type="http://schemas.openxmlformats.org/officeDocument/2006/relationships/hyperlink" Target="https://towardsdatascience.com/understanding-generative-adversarial-networks-4dafc963f2ef?from=groupmessage" TargetMode="External"/><Relationship Id="rId4" Type="http://schemas.openxmlformats.org/officeDocument/2006/relationships/hyperlink" Target="https://towardsdatascience.com/@naokishibuya?source=post_header_lockup"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hyperlink" Target="https://www.analyticsvidhya.com/blog/2017/06/introductory-generative-adversarial-networks-gan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Cross_entropy" TargetMode="External"/><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hyperlink" Target="https://arxiv.org/pdf/1701.07875.pdf" TargetMode="External"/><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https://arxiv.org/abs/1701.04862" TargetMode="Externa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hyperlink" Target="https://arxiv.org/pdf/1704.00028.pdf"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deephunt.in/the-gan-zoo-79597dc8c347"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github.com/hindupuravinash/the-gan-zoo"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hyperlink" Target="https://towardsdatascience.com/understanding-generative-adversarial-networks-4dafc963f2ef?from=groupmessage" TargetMode="External"/><Relationship Id="rId2" Type="http://schemas.openxmlformats.org/officeDocument/2006/relationships/hyperlink" Target="https://deeplearning4j.org/generative-adversarial-network#gan-a-beginners-guide-to-generative-adversarial-networks" TargetMode="External"/><Relationship Id="rId1" Type="http://schemas.openxmlformats.org/officeDocument/2006/relationships/slideLayout" Target="../slideLayouts/slideLayout2.xml"/><Relationship Id="rId6" Type="http://schemas.openxmlformats.org/officeDocument/2006/relationships/hyperlink" Target="https://blog.openai.com/generative-models/#contributions" TargetMode="External"/><Relationship Id="rId5" Type="http://schemas.openxmlformats.org/officeDocument/2006/relationships/hyperlink" Target="https://arxiv.org/pdf/1406.2661.pdf" TargetMode="External"/><Relationship Id="rId4" Type="http://schemas.openxmlformats.org/officeDocument/2006/relationships/hyperlink" Target="https://zhuanlan.zhihu.com/p/3375231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hape 7" descr="E:\002-KIMS BUSINESS\007-02-Fullslidesppt-Contents\20161228\02-edu\bulb-item.png">
            <a:extLst>
              <a:ext uri="{FF2B5EF4-FFF2-40B4-BE49-F238E27FC236}">
                <a16:creationId xmlns:a16="http://schemas.microsoft.com/office/drawing/2014/main" id="{ACA136DF-14D6-4905-9F84-9FB6C310CA4F}"/>
              </a:ext>
            </a:extLst>
          </p:cNvPr>
          <p:cNvPicPr preferRelativeResize="0"/>
          <p:nvPr/>
        </p:nvPicPr>
        <p:blipFill rotWithShape="1">
          <a:blip r:embed="rId2">
            <a:extLst/>
          </a:blip>
          <a:srcRect/>
          <a:stretch/>
        </p:blipFill>
        <p:spPr>
          <a:xfrm>
            <a:off x="9093868" y="503029"/>
            <a:ext cx="2359010" cy="5242246"/>
          </a:xfrm>
          <a:prstGeom prst="rect">
            <a:avLst/>
          </a:prstGeom>
          <a:ln>
            <a:noFill/>
          </a:ln>
          <a:effectLst>
            <a:outerShdw blurRad="190500" algn="tl" rotWithShape="0">
              <a:srgbClr val="000000">
                <a:alpha val="70000"/>
              </a:srgbClr>
            </a:outerShdw>
          </a:effectLst>
        </p:spPr>
      </p:pic>
      <p:sp>
        <p:nvSpPr>
          <p:cNvPr id="52" name="Freeform 3">
            <a:extLst>
              <a:ext uri="{FF2B5EF4-FFF2-40B4-BE49-F238E27FC236}">
                <a16:creationId xmlns:a16="http://schemas.microsoft.com/office/drawing/2014/main" id="{97FCB4AC-74E0-4CC3-95D6-E6158D6ECE7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4">
            <a:extLst>
              <a:ext uri="{FF2B5EF4-FFF2-40B4-BE49-F238E27FC236}">
                <a16:creationId xmlns:a16="http://schemas.microsoft.com/office/drawing/2014/main" id="{5C4527E1-0008-421A-B31C-AEA4C2A6A7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0036FD-6EA1-437B-9067-1DAAE38F6A4D}"/>
              </a:ext>
            </a:extLst>
          </p:cNvPr>
          <p:cNvSpPr>
            <a:spLocks noGrp="1"/>
          </p:cNvSpPr>
          <p:nvPr>
            <p:ph type="ctrTitle"/>
          </p:nvPr>
        </p:nvSpPr>
        <p:spPr>
          <a:xfrm>
            <a:off x="273735" y="3790712"/>
            <a:ext cx="6468583" cy="2651200"/>
          </a:xfrm>
        </p:spPr>
        <p:txBody>
          <a:bodyPr anchor="t">
            <a:normAutofit/>
          </a:bodyPr>
          <a:lstStyle/>
          <a:p>
            <a:r>
              <a:rPr lang="en-US" sz="4600" b="1" dirty="0">
                <a:solidFill>
                  <a:schemeClr val="bg1"/>
                </a:solidFill>
              </a:rPr>
              <a:t>Understanding Generative Adversarial Networks (GAN)</a:t>
            </a:r>
          </a:p>
        </p:txBody>
      </p:sp>
      <p:sp>
        <p:nvSpPr>
          <p:cNvPr id="3" name="Subtitle 2">
            <a:extLst>
              <a:ext uri="{FF2B5EF4-FFF2-40B4-BE49-F238E27FC236}">
                <a16:creationId xmlns:a16="http://schemas.microsoft.com/office/drawing/2014/main" id="{029D1404-ACBE-42A5-83D5-22C505E9EA63}"/>
              </a:ext>
            </a:extLst>
          </p:cNvPr>
          <p:cNvSpPr>
            <a:spLocks noGrp="1"/>
          </p:cNvSpPr>
          <p:nvPr>
            <p:ph type="subTitle" idx="1"/>
          </p:nvPr>
        </p:nvSpPr>
        <p:spPr>
          <a:xfrm>
            <a:off x="435557" y="340587"/>
            <a:ext cx="4167376" cy="1155525"/>
          </a:xfrm>
        </p:spPr>
        <p:txBody>
          <a:bodyPr anchor="b">
            <a:normAutofit/>
          </a:bodyPr>
          <a:lstStyle/>
          <a:p>
            <a:r>
              <a:rPr lang="en-US" sz="2800" b="1" dirty="0">
                <a:solidFill>
                  <a:schemeClr val="bg1"/>
                </a:solidFill>
              </a:rPr>
              <a:t>Group Meeting Discussion</a:t>
            </a:r>
          </a:p>
          <a:p>
            <a:fld id="{B88B7DF8-F433-4BC8-AC50-243241EE92F3}" type="datetime2">
              <a:rPr lang="en-US" sz="2800" smtClean="0">
                <a:solidFill>
                  <a:schemeClr val="bg1"/>
                </a:solidFill>
              </a:rPr>
              <a:pPr/>
              <a:t>Monday, April 2, 2018</a:t>
            </a:fld>
            <a:endParaRPr lang="en-US" sz="2800" dirty="0">
              <a:solidFill>
                <a:schemeClr val="bg1"/>
              </a:solidFill>
            </a:endParaRPr>
          </a:p>
        </p:txBody>
      </p:sp>
      <p:sp>
        <p:nvSpPr>
          <p:cNvPr id="4" name="Slide Number Placeholder 3">
            <a:extLst>
              <a:ext uri="{FF2B5EF4-FFF2-40B4-BE49-F238E27FC236}">
                <a16:creationId xmlns:a16="http://schemas.microsoft.com/office/drawing/2014/main" id="{65A988F8-48E5-D847-9E3D-048B6F564215}"/>
              </a:ext>
            </a:extLst>
          </p:cNvPr>
          <p:cNvSpPr>
            <a:spLocks noGrp="1"/>
          </p:cNvSpPr>
          <p:nvPr>
            <p:ph type="sldNum" sz="quarter" idx="12"/>
          </p:nvPr>
        </p:nvSpPr>
        <p:spPr>
          <a:xfrm>
            <a:off x="10925174" y="6356350"/>
            <a:ext cx="428625" cy="365125"/>
          </a:xfrm>
        </p:spPr>
        <p:txBody>
          <a:bodyPr>
            <a:normAutofit/>
          </a:bodyPr>
          <a:lstStyle/>
          <a:p>
            <a:pPr>
              <a:spcAft>
                <a:spcPts val="600"/>
              </a:spcAft>
            </a:pPr>
            <a:fld id="{A708E31A-B0B9-4751-B96A-D8DA46ED074F}" type="slidenum">
              <a:rPr lang="en-US">
                <a:solidFill>
                  <a:schemeClr val="tx1">
                    <a:alpha val="80000"/>
                  </a:schemeClr>
                </a:solidFill>
              </a:rPr>
              <a:pPr>
                <a:spcAft>
                  <a:spcPts val="600"/>
                </a:spcAft>
              </a:pPr>
              <a:t>1</a:t>
            </a:fld>
            <a:endParaRPr lang="en-US">
              <a:solidFill>
                <a:schemeClr val="tx1">
                  <a:alpha val="80000"/>
                </a:schemeClr>
              </a:solidFill>
            </a:endParaRPr>
          </a:p>
        </p:txBody>
      </p:sp>
    </p:spTree>
    <p:extLst>
      <p:ext uri="{BB962C8B-B14F-4D97-AF65-F5344CB8AC3E}">
        <p14:creationId xmlns:p14="http://schemas.microsoft.com/office/powerpoint/2010/main" val="2943755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8D9D8-33A3-F148-B39D-2B1F73E99E11}"/>
              </a:ext>
            </a:extLst>
          </p:cNvPr>
          <p:cNvSpPr>
            <a:spLocks noGrp="1"/>
          </p:cNvSpPr>
          <p:nvPr>
            <p:ph idx="1"/>
          </p:nvPr>
        </p:nvSpPr>
        <p:spPr>
          <a:xfrm>
            <a:off x="219222" y="252144"/>
            <a:ext cx="11625776" cy="6536788"/>
          </a:xfrm>
        </p:spPr>
        <p:txBody>
          <a:bodyPr>
            <a:noAutofit/>
          </a:bodyPr>
          <a:lstStyle/>
          <a:p>
            <a:pPr marL="0" indent="0">
              <a:lnSpc>
                <a:spcPct val="100000"/>
              </a:lnSpc>
              <a:spcBef>
                <a:spcPts val="500"/>
              </a:spcBef>
              <a:buNone/>
            </a:pPr>
            <a:r>
              <a:rPr lang="zh-CN" altLang="en-US" sz="1800" dirty="0">
                <a:ea typeface="Yu Mincho" panose="02020400000000000000" pitchFamily="18" charset="-128"/>
              </a:rPr>
              <a:t>假如你是一名篮球运动员，你想在下次比赛中得到上场机会。</a:t>
            </a:r>
          </a:p>
          <a:p>
            <a:pPr marL="0" indent="0">
              <a:lnSpc>
                <a:spcPct val="100000"/>
              </a:lnSpc>
              <a:spcBef>
                <a:spcPts val="500"/>
              </a:spcBef>
              <a:buNone/>
            </a:pPr>
            <a:r>
              <a:rPr lang="zh-CN" altLang="en-US" sz="1800" dirty="0">
                <a:ea typeface="Yu Mincho" panose="02020400000000000000" pitchFamily="18" charset="-128"/>
              </a:rPr>
              <a:t>于是在每一次训练赛之后你跟教练进行沟通：</a:t>
            </a:r>
          </a:p>
          <a:p>
            <a:pPr>
              <a:lnSpc>
                <a:spcPct val="100000"/>
              </a:lnSpc>
              <a:spcBef>
                <a:spcPts val="500"/>
              </a:spcBef>
            </a:pPr>
            <a:r>
              <a:rPr lang="zh-CN" altLang="en-US" sz="1800" dirty="0">
                <a:ea typeface="Yu Mincho" panose="02020400000000000000" pitchFamily="18" charset="-128"/>
              </a:rPr>
              <a:t>你：教练，我想打球 </a:t>
            </a:r>
          </a:p>
          <a:p>
            <a:pPr>
              <a:lnSpc>
                <a:spcPct val="100000"/>
              </a:lnSpc>
              <a:spcBef>
                <a:spcPts val="500"/>
              </a:spcBef>
            </a:pPr>
            <a:r>
              <a:rPr lang="zh-CN" altLang="en-US" sz="1800" dirty="0">
                <a:ea typeface="Yu Mincho" panose="02020400000000000000" pitchFamily="18" charset="-128"/>
              </a:rPr>
              <a:t>教练：（评估你的训练赛表现之后）</a:t>
            </a:r>
            <a:r>
              <a:rPr lang="en-US" altLang="zh-CN" sz="1800" dirty="0">
                <a:ea typeface="Yu Mincho" panose="02020400000000000000" pitchFamily="18" charset="-128"/>
              </a:rPr>
              <a:t>... </a:t>
            </a:r>
            <a:r>
              <a:rPr lang="zh-CN" altLang="en-US" sz="1800" dirty="0">
                <a:ea typeface="Yu Mincho" panose="02020400000000000000" pitchFamily="18" charset="-128"/>
              </a:rPr>
              <a:t>算了吧 </a:t>
            </a:r>
          </a:p>
          <a:p>
            <a:pPr>
              <a:lnSpc>
                <a:spcPct val="100000"/>
              </a:lnSpc>
              <a:spcBef>
                <a:spcPts val="500"/>
              </a:spcBef>
            </a:pPr>
            <a:r>
              <a:rPr lang="zh-CN" altLang="en-US" sz="1800" dirty="0">
                <a:ea typeface="Yu Mincho" panose="02020400000000000000" pitchFamily="18" charset="-128"/>
              </a:rPr>
              <a:t>（你通过跟其他人比较，发现自己的运球很差，于是你苦练了一段时间） </a:t>
            </a:r>
          </a:p>
          <a:p>
            <a:pPr>
              <a:lnSpc>
                <a:spcPct val="100000"/>
              </a:lnSpc>
              <a:spcBef>
                <a:spcPts val="500"/>
              </a:spcBef>
            </a:pPr>
            <a:endParaRPr lang="zh-CN" altLang="en-US" sz="1800" dirty="0">
              <a:ea typeface="Yu Mincho" panose="02020400000000000000" pitchFamily="18" charset="-128"/>
            </a:endParaRPr>
          </a:p>
          <a:p>
            <a:pPr>
              <a:lnSpc>
                <a:spcPct val="100000"/>
              </a:lnSpc>
              <a:spcBef>
                <a:spcPts val="500"/>
              </a:spcBef>
            </a:pPr>
            <a:r>
              <a:rPr lang="zh-CN" altLang="en-US" sz="1800" dirty="0">
                <a:ea typeface="Yu Mincho" panose="02020400000000000000" pitchFamily="18" charset="-128"/>
              </a:rPr>
              <a:t>你：教练，我想打球 </a:t>
            </a:r>
          </a:p>
          <a:p>
            <a:pPr>
              <a:lnSpc>
                <a:spcPct val="100000"/>
              </a:lnSpc>
              <a:spcBef>
                <a:spcPts val="500"/>
              </a:spcBef>
            </a:pPr>
            <a:r>
              <a:rPr lang="zh-CN" altLang="en-US" sz="1800" dirty="0">
                <a:ea typeface="Yu Mincho" panose="02020400000000000000" pitchFamily="18" charset="-128"/>
              </a:rPr>
              <a:t>教练：</a:t>
            </a:r>
            <a:r>
              <a:rPr lang="en-US" altLang="zh-CN" sz="1800" dirty="0">
                <a:ea typeface="Yu Mincho" panose="02020400000000000000" pitchFamily="18" charset="-128"/>
              </a:rPr>
              <a:t>... </a:t>
            </a:r>
            <a:r>
              <a:rPr lang="zh-CN" altLang="en-US" sz="1800" dirty="0">
                <a:ea typeface="Yu Mincho" panose="02020400000000000000" pitchFamily="18" charset="-128"/>
              </a:rPr>
              <a:t>嗯 还不行 </a:t>
            </a:r>
          </a:p>
          <a:p>
            <a:pPr>
              <a:lnSpc>
                <a:spcPct val="100000"/>
              </a:lnSpc>
              <a:spcBef>
                <a:spcPts val="500"/>
              </a:spcBef>
            </a:pPr>
            <a:r>
              <a:rPr lang="zh-CN" altLang="en-US" sz="1800" dirty="0">
                <a:ea typeface="Yu Mincho" panose="02020400000000000000" pitchFamily="18" charset="-128"/>
              </a:rPr>
              <a:t>（你发现大家投篮都很准，于是你苦练了一段时间的投篮） </a:t>
            </a:r>
          </a:p>
          <a:p>
            <a:pPr>
              <a:lnSpc>
                <a:spcPct val="100000"/>
              </a:lnSpc>
              <a:spcBef>
                <a:spcPts val="500"/>
              </a:spcBef>
            </a:pPr>
            <a:endParaRPr lang="zh-CN" altLang="en-US" sz="1800" dirty="0">
              <a:ea typeface="Yu Mincho" panose="02020400000000000000" pitchFamily="18" charset="-128"/>
            </a:endParaRPr>
          </a:p>
          <a:p>
            <a:pPr>
              <a:lnSpc>
                <a:spcPct val="100000"/>
              </a:lnSpc>
              <a:spcBef>
                <a:spcPts val="500"/>
              </a:spcBef>
            </a:pPr>
            <a:r>
              <a:rPr lang="zh-CN" altLang="en-US" sz="1800" dirty="0">
                <a:ea typeface="Yu Mincho" panose="02020400000000000000" pitchFamily="18" charset="-128"/>
              </a:rPr>
              <a:t>你：教练，我想打球 </a:t>
            </a:r>
          </a:p>
          <a:p>
            <a:pPr>
              <a:lnSpc>
                <a:spcPct val="100000"/>
              </a:lnSpc>
              <a:spcBef>
                <a:spcPts val="500"/>
              </a:spcBef>
            </a:pPr>
            <a:r>
              <a:rPr lang="zh-CN" altLang="en-US" sz="1800" dirty="0">
                <a:ea typeface="Yu Mincho" panose="02020400000000000000" pitchFamily="18" charset="-128"/>
              </a:rPr>
              <a:t>教练： </a:t>
            </a:r>
            <a:r>
              <a:rPr lang="en-US" altLang="zh-CN" sz="1800" dirty="0">
                <a:ea typeface="Yu Mincho" panose="02020400000000000000" pitchFamily="18" charset="-128"/>
              </a:rPr>
              <a:t>... </a:t>
            </a:r>
            <a:r>
              <a:rPr lang="zh-CN" altLang="en-US" sz="1800" dirty="0">
                <a:ea typeface="Yu Mincho" panose="02020400000000000000" pitchFamily="18" charset="-128"/>
              </a:rPr>
              <a:t>嗯 还有所欠缺 </a:t>
            </a:r>
          </a:p>
          <a:p>
            <a:pPr>
              <a:lnSpc>
                <a:spcPct val="100000"/>
              </a:lnSpc>
              <a:spcBef>
                <a:spcPts val="500"/>
              </a:spcBef>
            </a:pPr>
            <a:r>
              <a:rPr lang="zh-CN" altLang="en-US" sz="1800" dirty="0">
                <a:ea typeface="Yu Mincho" panose="02020400000000000000" pitchFamily="18" charset="-128"/>
              </a:rPr>
              <a:t>（你发现你的身体不够壮，被人一碰就倒，于是你去泡健身房</a:t>
            </a:r>
            <a:r>
              <a:rPr lang="zh-Hans" altLang="en-US" sz="1800" dirty="0">
                <a:ea typeface="Yu Mincho" panose="02020400000000000000" pitchFamily="18" charset="-128"/>
              </a:rPr>
              <a:t>）</a:t>
            </a:r>
            <a:endParaRPr lang="zh-CN" altLang="en-US" sz="1800" dirty="0">
              <a:ea typeface="Yu Mincho" panose="02020400000000000000" pitchFamily="18" charset="-128"/>
            </a:endParaRPr>
          </a:p>
          <a:p>
            <a:pPr marL="0" indent="0">
              <a:lnSpc>
                <a:spcPct val="100000"/>
              </a:lnSpc>
              <a:spcBef>
                <a:spcPts val="500"/>
              </a:spcBef>
              <a:buNone/>
            </a:pPr>
            <a:r>
              <a:rPr lang="zh-CN" altLang="en-US" sz="1800" dirty="0">
                <a:ea typeface="Yu Mincho" panose="02020400000000000000" pitchFamily="18" charset="-128"/>
              </a:rPr>
              <a:t> </a:t>
            </a:r>
            <a:r>
              <a:rPr lang="en-US" altLang="zh-CN" sz="1800" dirty="0">
                <a:ea typeface="Yu Mincho" panose="02020400000000000000" pitchFamily="18" charset="-128"/>
              </a:rPr>
              <a:t>......</a:t>
            </a:r>
          </a:p>
          <a:p>
            <a:pPr>
              <a:lnSpc>
                <a:spcPct val="100000"/>
              </a:lnSpc>
              <a:spcBef>
                <a:spcPts val="500"/>
              </a:spcBef>
            </a:pPr>
            <a:endParaRPr lang="en-US" altLang="zh-CN" sz="1800" dirty="0">
              <a:ea typeface="Yu Mincho" panose="02020400000000000000" pitchFamily="18" charset="-128"/>
            </a:endParaRPr>
          </a:p>
          <a:p>
            <a:pPr marL="0" indent="0">
              <a:lnSpc>
                <a:spcPct val="100000"/>
              </a:lnSpc>
              <a:spcBef>
                <a:spcPts val="500"/>
              </a:spcBef>
              <a:buNone/>
            </a:pPr>
            <a:r>
              <a:rPr lang="zh-CN" altLang="en-US" sz="1800" dirty="0">
                <a:ea typeface="Yu Mincho" panose="02020400000000000000" pitchFamily="18" charset="-128"/>
              </a:rPr>
              <a:t>通过这样不断的努力和被拒绝，你最终在某一次训练赛之后得到教练的赞赏，获得了上场的机会。</a:t>
            </a:r>
          </a:p>
          <a:p>
            <a:pPr marL="0" indent="0">
              <a:lnSpc>
                <a:spcPct val="100000"/>
              </a:lnSpc>
              <a:spcBef>
                <a:spcPts val="500"/>
              </a:spcBef>
              <a:buNone/>
            </a:pPr>
            <a:r>
              <a:rPr lang="zh-CN" altLang="en-US" sz="1800" dirty="0">
                <a:ea typeface="Yu Mincho" panose="02020400000000000000" pitchFamily="18" charset="-128"/>
              </a:rPr>
              <a:t>值得一提的是在这个过程中，所有的候选球员都在不断地进步和提升。因而教练也要不断地通过对比场上球员和候补球员来学习分辨哪些球员是真正可以上场的，并且要“观察”得比球员更频繁。随着大家的成长教练也会会变得越来越严格。</a:t>
            </a:r>
            <a:endParaRPr lang="en-US" sz="1800" dirty="0">
              <a:ea typeface="Yu Mincho" panose="02020400000000000000" pitchFamily="18" charset="-128"/>
            </a:endParaRPr>
          </a:p>
        </p:txBody>
      </p:sp>
      <p:sp>
        <p:nvSpPr>
          <p:cNvPr id="4" name="Slide Number Placeholder 3">
            <a:extLst>
              <a:ext uri="{FF2B5EF4-FFF2-40B4-BE49-F238E27FC236}">
                <a16:creationId xmlns:a16="http://schemas.microsoft.com/office/drawing/2014/main" id="{1F49A8E4-3082-8C41-948B-7AAD63007CAD}"/>
              </a:ext>
            </a:extLst>
          </p:cNvPr>
          <p:cNvSpPr>
            <a:spLocks noGrp="1"/>
          </p:cNvSpPr>
          <p:nvPr>
            <p:ph type="sldNum" sz="quarter" idx="12"/>
          </p:nvPr>
        </p:nvSpPr>
        <p:spPr/>
        <p:txBody>
          <a:bodyPr/>
          <a:lstStyle/>
          <a:p>
            <a:fld id="{A708E31A-B0B9-4751-B96A-D8DA46ED074F}" type="slidenum">
              <a:rPr lang="en-US" smtClean="0"/>
              <a:t>2</a:t>
            </a:fld>
            <a:endParaRPr lang="en-US"/>
          </a:p>
        </p:txBody>
      </p:sp>
      <p:pic>
        <p:nvPicPr>
          <p:cNvPr id="5" name="Picture 4">
            <a:extLst>
              <a:ext uri="{FF2B5EF4-FFF2-40B4-BE49-F238E27FC236}">
                <a16:creationId xmlns:a16="http://schemas.microsoft.com/office/drawing/2014/main" id="{80CEAD12-7346-8F42-A0BB-DB58E73CFFAD}"/>
              </a:ext>
            </a:extLst>
          </p:cNvPr>
          <p:cNvPicPr>
            <a:picLocks noChangeAspect="1"/>
          </p:cNvPicPr>
          <p:nvPr/>
        </p:nvPicPr>
        <p:blipFill>
          <a:blip r:embed="rId2"/>
          <a:stretch>
            <a:fillRect/>
          </a:stretch>
        </p:blipFill>
        <p:spPr>
          <a:xfrm>
            <a:off x="8041605" y="766152"/>
            <a:ext cx="3676783" cy="3235569"/>
          </a:xfrm>
          <a:prstGeom prst="rect">
            <a:avLst/>
          </a:prstGeom>
        </p:spPr>
      </p:pic>
      <p:sp>
        <p:nvSpPr>
          <p:cNvPr id="9" name="TextBox 8">
            <a:extLst>
              <a:ext uri="{FF2B5EF4-FFF2-40B4-BE49-F238E27FC236}">
                <a16:creationId xmlns:a16="http://schemas.microsoft.com/office/drawing/2014/main" id="{A2800950-38B8-4040-B940-7DA967677C20}"/>
              </a:ext>
            </a:extLst>
          </p:cNvPr>
          <p:cNvSpPr txBox="1"/>
          <p:nvPr/>
        </p:nvSpPr>
        <p:spPr>
          <a:xfrm>
            <a:off x="8453118" y="252144"/>
            <a:ext cx="2758833" cy="369332"/>
          </a:xfrm>
          <a:prstGeom prst="rect">
            <a:avLst/>
          </a:prstGeom>
          <a:noFill/>
        </p:spPr>
        <p:txBody>
          <a:bodyPr wrap="square" rtlCol="0">
            <a:spAutoFit/>
          </a:bodyPr>
          <a:lstStyle/>
          <a:p>
            <a:r>
              <a:rPr lang="zh-Hans" altLang="en-US" b="1" dirty="0"/>
              <a:t>一个关于</a:t>
            </a:r>
            <a:r>
              <a:rPr lang="en-US" altLang="zh-Hans" b="1" dirty="0"/>
              <a:t>GAN</a:t>
            </a:r>
            <a:r>
              <a:rPr lang="zh-Hans" altLang="en-US" b="1" dirty="0"/>
              <a:t>的感性例子</a:t>
            </a:r>
            <a:endParaRPr lang="en-US" b="1" dirty="0"/>
          </a:p>
        </p:txBody>
      </p:sp>
      <p:sp>
        <p:nvSpPr>
          <p:cNvPr id="2" name="Rectangle 1">
            <a:extLst>
              <a:ext uri="{FF2B5EF4-FFF2-40B4-BE49-F238E27FC236}">
                <a16:creationId xmlns:a16="http://schemas.microsoft.com/office/drawing/2014/main" id="{638CF33D-0BD1-4610-853C-577554E0CFB0}"/>
              </a:ext>
            </a:extLst>
          </p:cNvPr>
          <p:cNvSpPr/>
          <p:nvPr/>
        </p:nvSpPr>
        <p:spPr>
          <a:xfrm>
            <a:off x="8841089" y="4146397"/>
            <a:ext cx="2077813" cy="230832"/>
          </a:xfrm>
          <a:prstGeom prst="rect">
            <a:avLst/>
          </a:prstGeom>
        </p:spPr>
        <p:txBody>
          <a:bodyPr wrap="none">
            <a:spAutoFit/>
          </a:bodyPr>
          <a:lstStyle/>
          <a:p>
            <a:r>
              <a:rPr lang="zh-CN" altLang="en-US" sz="900" b="1" dirty="0">
                <a:hlinkClick r:id="rId3"/>
              </a:rPr>
              <a:t>例子来源</a:t>
            </a:r>
            <a:r>
              <a:rPr lang="en-GB" altLang="zh-CN" sz="900" b="1" dirty="0">
                <a:hlinkClick r:id="rId3"/>
              </a:rPr>
              <a:t>: </a:t>
            </a:r>
            <a:r>
              <a:rPr lang="zh-CN" altLang="en-US" sz="900" b="1" dirty="0">
                <a:hlinkClick r:id="rId3"/>
              </a:rPr>
              <a:t>通俗理解生成对抗网络</a:t>
            </a:r>
            <a:r>
              <a:rPr lang="en-AU" sz="900" b="1" dirty="0">
                <a:hlinkClick r:id="rId3"/>
              </a:rPr>
              <a:t>GAN</a:t>
            </a:r>
            <a:endParaRPr lang="en-AU" sz="900" b="1" dirty="0"/>
          </a:p>
        </p:txBody>
      </p:sp>
    </p:spTree>
    <p:extLst>
      <p:ext uri="{BB962C8B-B14F-4D97-AF65-F5344CB8AC3E}">
        <p14:creationId xmlns:p14="http://schemas.microsoft.com/office/powerpoint/2010/main" val="3999508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7A943-AC40-4273-87F8-66041B36D1A6}"/>
              </a:ext>
            </a:extLst>
          </p:cNvPr>
          <p:cNvSpPr>
            <a:spLocks noGrp="1"/>
          </p:cNvSpPr>
          <p:nvPr>
            <p:ph type="title"/>
          </p:nvPr>
        </p:nvSpPr>
        <p:spPr>
          <a:xfrm>
            <a:off x="365760" y="0"/>
            <a:ext cx="10515600" cy="1325563"/>
          </a:xfrm>
        </p:spPr>
        <p:txBody>
          <a:bodyPr/>
          <a:lstStyle/>
          <a:p>
            <a:r>
              <a:rPr lang="en-US" dirty="0"/>
              <a:t>Background</a:t>
            </a:r>
          </a:p>
        </p:txBody>
      </p:sp>
      <p:sp>
        <p:nvSpPr>
          <p:cNvPr id="3" name="Content Placeholder 2">
            <a:extLst>
              <a:ext uri="{FF2B5EF4-FFF2-40B4-BE49-F238E27FC236}">
                <a16:creationId xmlns:a16="http://schemas.microsoft.com/office/drawing/2014/main" id="{CF9D59E4-76A4-4A21-9A43-2CFD785C24CA}"/>
              </a:ext>
            </a:extLst>
          </p:cNvPr>
          <p:cNvSpPr>
            <a:spLocks noGrp="1"/>
          </p:cNvSpPr>
          <p:nvPr>
            <p:ph idx="1"/>
          </p:nvPr>
        </p:nvSpPr>
        <p:spPr>
          <a:xfrm>
            <a:off x="281869" y="1142591"/>
            <a:ext cx="7024941" cy="1181159"/>
          </a:xfrm>
        </p:spPr>
        <p:txBody>
          <a:bodyPr>
            <a:normAutofit/>
          </a:bodyPr>
          <a:lstStyle/>
          <a:p>
            <a:r>
              <a:rPr lang="en-US" sz="2400" dirty="0"/>
              <a:t>Generative adversarial networks (GANs) are (deep) neural net architectures comprised of two nets, pitting one against the other (thus the “adversarial”).</a:t>
            </a:r>
          </a:p>
          <a:p>
            <a:endParaRPr lang="en-US" sz="2400" dirty="0"/>
          </a:p>
        </p:txBody>
      </p:sp>
      <p:sp>
        <p:nvSpPr>
          <p:cNvPr id="4" name="Slide Number Placeholder 3">
            <a:extLst>
              <a:ext uri="{FF2B5EF4-FFF2-40B4-BE49-F238E27FC236}">
                <a16:creationId xmlns:a16="http://schemas.microsoft.com/office/drawing/2014/main" id="{06694FE1-33BA-8A4D-A032-DB55821B4889}"/>
              </a:ext>
            </a:extLst>
          </p:cNvPr>
          <p:cNvSpPr>
            <a:spLocks noGrp="1"/>
          </p:cNvSpPr>
          <p:nvPr>
            <p:ph type="sldNum" sz="quarter" idx="12"/>
          </p:nvPr>
        </p:nvSpPr>
        <p:spPr/>
        <p:txBody>
          <a:bodyPr/>
          <a:lstStyle/>
          <a:p>
            <a:fld id="{A708E31A-B0B9-4751-B96A-D8DA46ED074F}" type="slidenum">
              <a:rPr lang="en-US" smtClean="0"/>
              <a:t>3</a:t>
            </a:fld>
            <a:endParaRPr lang="en-US"/>
          </a:p>
        </p:txBody>
      </p:sp>
      <p:grpSp>
        <p:nvGrpSpPr>
          <p:cNvPr id="12" name="Group 11">
            <a:extLst>
              <a:ext uri="{FF2B5EF4-FFF2-40B4-BE49-F238E27FC236}">
                <a16:creationId xmlns:a16="http://schemas.microsoft.com/office/drawing/2014/main" id="{4EAEA9F3-7AEF-40C7-80D3-43AB19C2F595}"/>
              </a:ext>
            </a:extLst>
          </p:cNvPr>
          <p:cNvGrpSpPr/>
          <p:nvPr/>
        </p:nvGrpSpPr>
        <p:grpSpPr>
          <a:xfrm>
            <a:off x="281869" y="1142591"/>
            <a:ext cx="11830765" cy="4250003"/>
            <a:chOff x="281869" y="1142591"/>
            <a:chExt cx="11830765" cy="4250003"/>
          </a:xfrm>
        </p:grpSpPr>
        <p:sp>
          <p:nvSpPr>
            <p:cNvPr id="5" name="Content Placeholder 2">
              <a:extLst>
                <a:ext uri="{FF2B5EF4-FFF2-40B4-BE49-F238E27FC236}">
                  <a16:creationId xmlns:a16="http://schemas.microsoft.com/office/drawing/2014/main" id="{C8DBE6C7-4FDA-42B0-9CEC-8DED620E681F}"/>
                </a:ext>
              </a:extLst>
            </p:cNvPr>
            <p:cNvSpPr txBox="1">
              <a:spLocks/>
            </p:cNvSpPr>
            <p:nvPr/>
          </p:nvSpPr>
          <p:spPr>
            <a:xfrm>
              <a:off x="281869" y="2451811"/>
              <a:ext cx="6857161" cy="11223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hlinkClick r:id="rId2"/>
                </a:rPr>
                <a:t>GANs were introduced in a paper</a:t>
              </a:r>
              <a:r>
                <a:rPr lang="en-US" sz="2400" dirty="0"/>
                <a:t> by Ian Goodfellow and other researchers at the University of Montreal, including </a:t>
              </a:r>
              <a:r>
                <a:rPr lang="en-US" sz="2400" dirty="0" err="1"/>
                <a:t>Yoshua</a:t>
              </a:r>
              <a:r>
                <a:rPr lang="en-US" sz="2400" dirty="0"/>
                <a:t> </a:t>
              </a:r>
              <a:r>
                <a:rPr lang="en-US" sz="2400" dirty="0" err="1"/>
                <a:t>Bengio</a:t>
              </a:r>
              <a:r>
                <a:rPr lang="en-US" sz="2400" dirty="0"/>
                <a:t>, in 2014. </a:t>
              </a:r>
            </a:p>
            <a:p>
              <a:endParaRPr lang="en-US" sz="2400" dirty="0"/>
            </a:p>
          </p:txBody>
        </p:sp>
        <p:pic>
          <p:nvPicPr>
            <p:cNvPr id="10" name="Picture 9">
              <a:extLst>
                <a:ext uri="{FF2B5EF4-FFF2-40B4-BE49-F238E27FC236}">
                  <a16:creationId xmlns:a16="http://schemas.microsoft.com/office/drawing/2014/main" id="{D3DA71AA-DF7F-4F79-8B84-1C34FFDADE5F}"/>
                </a:ext>
              </a:extLst>
            </p:cNvPr>
            <p:cNvPicPr>
              <a:picLocks noChangeAspect="1"/>
            </p:cNvPicPr>
            <p:nvPr/>
          </p:nvPicPr>
          <p:blipFill>
            <a:blip r:embed="rId3"/>
            <a:stretch>
              <a:fillRect/>
            </a:stretch>
          </p:blipFill>
          <p:spPr>
            <a:xfrm>
              <a:off x="7306810" y="1142591"/>
              <a:ext cx="4805824" cy="4250003"/>
            </a:xfrm>
            <a:prstGeom prst="rect">
              <a:avLst/>
            </a:prstGeom>
          </p:spPr>
        </p:pic>
      </p:grpSp>
      <p:grpSp>
        <p:nvGrpSpPr>
          <p:cNvPr id="13" name="Group 12">
            <a:extLst>
              <a:ext uri="{FF2B5EF4-FFF2-40B4-BE49-F238E27FC236}">
                <a16:creationId xmlns:a16="http://schemas.microsoft.com/office/drawing/2014/main" id="{F72B42EC-25BF-4740-AD7B-F1B305465350}"/>
              </a:ext>
            </a:extLst>
          </p:cNvPr>
          <p:cNvGrpSpPr/>
          <p:nvPr/>
        </p:nvGrpSpPr>
        <p:grpSpPr>
          <a:xfrm>
            <a:off x="281869" y="823809"/>
            <a:ext cx="11822375" cy="5917871"/>
            <a:chOff x="281869" y="823809"/>
            <a:chExt cx="11822375" cy="5917871"/>
          </a:xfrm>
        </p:grpSpPr>
        <p:sp>
          <p:nvSpPr>
            <p:cNvPr id="8" name="Rectangle 7">
              <a:extLst>
                <a:ext uri="{FF2B5EF4-FFF2-40B4-BE49-F238E27FC236}">
                  <a16:creationId xmlns:a16="http://schemas.microsoft.com/office/drawing/2014/main" id="{41A3BE6E-3DC2-44D9-8F11-106C340558E9}"/>
                </a:ext>
              </a:extLst>
            </p:cNvPr>
            <p:cNvSpPr/>
            <p:nvPr/>
          </p:nvSpPr>
          <p:spPr>
            <a:xfrm>
              <a:off x="281869" y="3702205"/>
              <a:ext cx="6781660" cy="1200329"/>
            </a:xfrm>
            <a:prstGeom prst="rect">
              <a:avLst/>
            </a:prstGeom>
          </p:spPr>
          <p:txBody>
            <a:bodyPr wrap="square">
              <a:spAutoFit/>
            </a:bodyPr>
            <a:lstStyle/>
            <a:p>
              <a:pPr marL="285750" indent="-285750">
                <a:buFont typeface="Arial" panose="020B0604020202020204" pitchFamily="34" charset="0"/>
                <a:buChar char="•"/>
              </a:pPr>
              <a:r>
                <a:rPr lang="en-US" sz="2400" dirty="0"/>
                <a:t>Referring to GANs, Facebook’s AI research director Yann </a:t>
              </a:r>
              <a:r>
                <a:rPr lang="en-US" sz="2400" dirty="0" err="1"/>
                <a:t>LeCun</a:t>
              </a:r>
              <a:r>
                <a:rPr lang="en-US" sz="2400" dirty="0"/>
                <a:t> </a:t>
              </a:r>
              <a:r>
                <a:rPr lang="en-US" sz="2400" dirty="0">
                  <a:hlinkClick r:id="rId4"/>
                </a:rPr>
                <a:t>called adversarial training</a:t>
              </a:r>
              <a:r>
                <a:rPr lang="en-US" sz="2400" dirty="0"/>
                <a:t> “the most interesting idea in the last 10 years in ML.”</a:t>
              </a:r>
            </a:p>
          </p:txBody>
        </p:sp>
        <p:pic>
          <p:nvPicPr>
            <p:cNvPr id="11" name="Picture 10">
              <a:extLst>
                <a:ext uri="{FF2B5EF4-FFF2-40B4-BE49-F238E27FC236}">
                  <a16:creationId xmlns:a16="http://schemas.microsoft.com/office/drawing/2014/main" id="{51543A4C-2897-40D2-8245-3FAA1D99291E}"/>
                </a:ext>
              </a:extLst>
            </p:cNvPr>
            <p:cNvPicPr>
              <a:picLocks noChangeAspect="1"/>
            </p:cNvPicPr>
            <p:nvPr/>
          </p:nvPicPr>
          <p:blipFill>
            <a:blip r:embed="rId5"/>
            <a:stretch>
              <a:fillRect/>
            </a:stretch>
          </p:blipFill>
          <p:spPr>
            <a:xfrm>
              <a:off x="7222919" y="823809"/>
              <a:ext cx="4881325" cy="5917871"/>
            </a:xfrm>
            <a:prstGeom prst="rect">
              <a:avLst/>
            </a:prstGeom>
          </p:spPr>
        </p:pic>
      </p:grpSp>
      <p:grpSp>
        <p:nvGrpSpPr>
          <p:cNvPr id="15" name="Group 14">
            <a:extLst>
              <a:ext uri="{FF2B5EF4-FFF2-40B4-BE49-F238E27FC236}">
                <a16:creationId xmlns:a16="http://schemas.microsoft.com/office/drawing/2014/main" id="{7D797ADD-D52A-45EA-96DA-271D1918D83F}"/>
              </a:ext>
            </a:extLst>
          </p:cNvPr>
          <p:cNvGrpSpPr/>
          <p:nvPr/>
        </p:nvGrpSpPr>
        <p:grpSpPr>
          <a:xfrm>
            <a:off x="281869" y="3290722"/>
            <a:ext cx="11910131" cy="3479743"/>
            <a:chOff x="281869" y="3290722"/>
            <a:chExt cx="11910131" cy="3479743"/>
          </a:xfrm>
        </p:grpSpPr>
        <p:sp>
          <p:nvSpPr>
            <p:cNvPr id="9" name="Rectangle 8">
              <a:extLst>
                <a:ext uri="{FF2B5EF4-FFF2-40B4-BE49-F238E27FC236}">
                  <a16:creationId xmlns:a16="http://schemas.microsoft.com/office/drawing/2014/main" id="{1D42B869-17D6-473B-8DAC-174B0016265E}"/>
                </a:ext>
              </a:extLst>
            </p:cNvPr>
            <p:cNvSpPr/>
            <p:nvPr/>
          </p:nvSpPr>
          <p:spPr>
            <a:xfrm>
              <a:off x="281869" y="5030594"/>
              <a:ext cx="6941050" cy="1200329"/>
            </a:xfrm>
            <a:prstGeom prst="rect">
              <a:avLst/>
            </a:prstGeom>
          </p:spPr>
          <p:txBody>
            <a:bodyPr wrap="square">
              <a:spAutoFit/>
            </a:bodyPr>
            <a:lstStyle/>
            <a:p>
              <a:pPr marL="285750" indent="-285750">
                <a:buFont typeface="Arial" panose="020B0604020202020204" pitchFamily="34" charset="0"/>
                <a:buChar char="•"/>
              </a:pPr>
              <a:r>
                <a:rPr lang="en-US" sz="2400" dirty="0"/>
                <a:t>GANs’ potential is huge, because they can learn to mimic any distribution of data.   The number of papers about GAN is growing fast.</a:t>
              </a:r>
            </a:p>
          </p:txBody>
        </p:sp>
        <p:pic>
          <p:nvPicPr>
            <p:cNvPr id="1026" name="Picture 2" descr="preview">
              <a:extLst>
                <a:ext uri="{FF2B5EF4-FFF2-40B4-BE49-F238E27FC236}">
                  <a16:creationId xmlns:a16="http://schemas.microsoft.com/office/drawing/2014/main" id="{A437F2F6-5222-4D9B-969E-7BFD6B51A2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0556" y="3290722"/>
              <a:ext cx="5061444" cy="347974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4671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A5E22-D904-46E6-92BD-ECE7A7111A39}"/>
              </a:ext>
            </a:extLst>
          </p:cNvPr>
          <p:cNvSpPr>
            <a:spLocks noGrp="1"/>
          </p:cNvSpPr>
          <p:nvPr>
            <p:ph idx="1"/>
          </p:nvPr>
        </p:nvSpPr>
        <p:spPr>
          <a:xfrm>
            <a:off x="326472" y="374330"/>
            <a:ext cx="11627840" cy="1043409"/>
          </a:xfrm>
        </p:spPr>
        <p:txBody>
          <a:bodyPr/>
          <a:lstStyle/>
          <a:p>
            <a:r>
              <a:rPr lang="en-US" dirty="0"/>
              <a:t>MIT Technology Review: </a:t>
            </a:r>
            <a:r>
              <a:rPr lang="en-US" dirty="0">
                <a:hlinkClick r:id="rId2"/>
              </a:rPr>
              <a:t>The </a:t>
            </a:r>
            <a:r>
              <a:rPr lang="en-US" dirty="0" err="1">
                <a:hlinkClick r:id="rId2"/>
              </a:rPr>
              <a:t>GANfather</a:t>
            </a:r>
            <a:r>
              <a:rPr lang="en-US" dirty="0">
                <a:hlinkClick r:id="rId2"/>
              </a:rPr>
              <a:t>: The man who’s given machines the gift of imagination </a:t>
            </a:r>
            <a:r>
              <a:rPr lang="en-US" dirty="0"/>
              <a:t>.</a:t>
            </a:r>
          </a:p>
          <a:p>
            <a:endParaRPr lang="en-US" dirty="0"/>
          </a:p>
        </p:txBody>
      </p:sp>
      <p:sp>
        <p:nvSpPr>
          <p:cNvPr id="2" name="Slide Number Placeholder 1">
            <a:extLst>
              <a:ext uri="{FF2B5EF4-FFF2-40B4-BE49-F238E27FC236}">
                <a16:creationId xmlns:a16="http://schemas.microsoft.com/office/drawing/2014/main" id="{EFFABCF9-545B-D742-AD0B-B3C462D1EDBA}"/>
              </a:ext>
            </a:extLst>
          </p:cNvPr>
          <p:cNvSpPr>
            <a:spLocks noGrp="1"/>
          </p:cNvSpPr>
          <p:nvPr>
            <p:ph type="sldNum" sz="quarter" idx="12"/>
          </p:nvPr>
        </p:nvSpPr>
        <p:spPr/>
        <p:txBody>
          <a:bodyPr/>
          <a:lstStyle/>
          <a:p>
            <a:fld id="{A708E31A-B0B9-4751-B96A-D8DA46ED074F}" type="slidenum">
              <a:rPr lang="en-US" smtClean="0"/>
              <a:t>4</a:t>
            </a:fld>
            <a:endParaRPr lang="en-US"/>
          </a:p>
        </p:txBody>
      </p:sp>
      <p:pic>
        <p:nvPicPr>
          <p:cNvPr id="4" name="Picture 3">
            <a:extLst>
              <a:ext uri="{FF2B5EF4-FFF2-40B4-BE49-F238E27FC236}">
                <a16:creationId xmlns:a16="http://schemas.microsoft.com/office/drawing/2014/main" id="{19587D6C-2E1F-4ADF-AA2F-719630698028}"/>
              </a:ext>
            </a:extLst>
          </p:cNvPr>
          <p:cNvPicPr>
            <a:picLocks noChangeAspect="1"/>
          </p:cNvPicPr>
          <p:nvPr/>
        </p:nvPicPr>
        <p:blipFill>
          <a:blip r:embed="rId3"/>
          <a:stretch>
            <a:fillRect/>
          </a:stretch>
        </p:blipFill>
        <p:spPr>
          <a:xfrm>
            <a:off x="518680" y="1328635"/>
            <a:ext cx="5342617" cy="5155035"/>
          </a:xfrm>
          <a:prstGeom prst="rect">
            <a:avLst/>
          </a:prstGeom>
        </p:spPr>
      </p:pic>
      <p:pic>
        <p:nvPicPr>
          <p:cNvPr id="5" name="Picture 4">
            <a:extLst>
              <a:ext uri="{FF2B5EF4-FFF2-40B4-BE49-F238E27FC236}">
                <a16:creationId xmlns:a16="http://schemas.microsoft.com/office/drawing/2014/main" id="{F994E6DB-ED4A-4236-A9DB-A0685023FF78}"/>
              </a:ext>
            </a:extLst>
          </p:cNvPr>
          <p:cNvPicPr>
            <a:picLocks noChangeAspect="1"/>
          </p:cNvPicPr>
          <p:nvPr/>
        </p:nvPicPr>
        <p:blipFill>
          <a:blip r:embed="rId4"/>
          <a:stretch>
            <a:fillRect/>
          </a:stretch>
        </p:blipFill>
        <p:spPr>
          <a:xfrm>
            <a:off x="5861297" y="1328635"/>
            <a:ext cx="5872541" cy="3911710"/>
          </a:xfrm>
          <a:prstGeom prst="rect">
            <a:avLst/>
          </a:prstGeom>
          <a:ln>
            <a:noFill/>
          </a:ln>
          <a:effectLst>
            <a:softEdge rad="112500"/>
          </a:effectLst>
        </p:spPr>
      </p:pic>
      <p:pic>
        <p:nvPicPr>
          <p:cNvPr id="6" name="Picture 5">
            <a:extLst>
              <a:ext uri="{FF2B5EF4-FFF2-40B4-BE49-F238E27FC236}">
                <a16:creationId xmlns:a16="http://schemas.microsoft.com/office/drawing/2014/main" id="{789B4ECC-E2CD-4678-A074-0C77108EC2D6}"/>
              </a:ext>
            </a:extLst>
          </p:cNvPr>
          <p:cNvPicPr>
            <a:picLocks noChangeAspect="1"/>
          </p:cNvPicPr>
          <p:nvPr/>
        </p:nvPicPr>
        <p:blipFill>
          <a:blip r:embed="rId5"/>
          <a:stretch>
            <a:fillRect/>
          </a:stretch>
        </p:blipFill>
        <p:spPr>
          <a:xfrm flipH="1">
            <a:off x="9138550" y="3028425"/>
            <a:ext cx="2371144" cy="3552764"/>
          </a:xfrm>
          <a:prstGeom prst="rect">
            <a:avLst/>
          </a:prstGeom>
          <a:ln>
            <a:noFill/>
          </a:ln>
          <a:effectLst>
            <a:softEdge rad="112500"/>
          </a:effectLst>
        </p:spPr>
      </p:pic>
      <p:sp>
        <p:nvSpPr>
          <p:cNvPr id="7" name="TextBox 6">
            <a:extLst>
              <a:ext uri="{FF2B5EF4-FFF2-40B4-BE49-F238E27FC236}">
                <a16:creationId xmlns:a16="http://schemas.microsoft.com/office/drawing/2014/main" id="{26D80F00-9838-4FE1-8F5C-A63E64C1CB4A}"/>
              </a:ext>
            </a:extLst>
          </p:cNvPr>
          <p:cNvSpPr txBox="1"/>
          <p:nvPr/>
        </p:nvSpPr>
        <p:spPr>
          <a:xfrm>
            <a:off x="6799725" y="5240345"/>
            <a:ext cx="2114681" cy="276999"/>
          </a:xfrm>
          <a:prstGeom prst="rect">
            <a:avLst/>
          </a:prstGeom>
          <a:noFill/>
        </p:spPr>
        <p:txBody>
          <a:bodyPr wrap="none" rtlCol="0">
            <a:spAutoFit/>
          </a:bodyPr>
          <a:lstStyle/>
          <a:p>
            <a:r>
              <a:rPr lang="en-US" sz="1200" dirty="0"/>
              <a:t>Images source from the review</a:t>
            </a:r>
          </a:p>
        </p:txBody>
      </p:sp>
    </p:spTree>
    <p:extLst>
      <p:ext uri="{BB962C8B-B14F-4D97-AF65-F5344CB8AC3E}">
        <p14:creationId xmlns:p14="http://schemas.microsoft.com/office/powerpoint/2010/main" val="1146144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00C8A-EEE7-4AA3-8D04-87F172234ADD}"/>
              </a:ext>
            </a:extLst>
          </p:cNvPr>
          <p:cNvSpPr>
            <a:spLocks noGrp="1"/>
          </p:cNvSpPr>
          <p:nvPr>
            <p:ph type="title"/>
          </p:nvPr>
        </p:nvSpPr>
        <p:spPr>
          <a:xfrm>
            <a:off x="345141" y="0"/>
            <a:ext cx="10515600" cy="1325563"/>
          </a:xfrm>
        </p:spPr>
        <p:txBody>
          <a:bodyPr/>
          <a:lstStyle/>
          <a:p>
            <a:r>
              <a:rPr lang="en-US" dirty="0"/>
              <a:t>Understanding GAN Framework</a:t>
            </a:r>
          </a:p>
        </p:txBody>
      </p:sp>
      <p:sp>
        <p:nvSpPr>
          <p:cNvPr id="3" name="Content Placeholder 2">
            <a:extLst>
              <a:ext uri="{FF2B5EF4-FFF2-40B4-BE49-F238E27FC236}">
                <a16:creationId xmlns:a16="http://schemas.microsoft.com/office/drawing/2014/main" id="{B390F029-5807-4A17-A273-38FEB1FCA5DD}"/>
              </a:ext>
            </a:extLst>
          </p:cNvPr>
          <p:cNvSpPr>
            <a:spLocks noGrp="1"/>
          </p:cNvSpPr>
          <p:nvPr>
            <p:ph idx="1"/>
          </p:nvPr>
        </p:nvSpPr>
        <p:spPr>
          <a:xfrm>
            <a:off x="345140" y="1325564"/>
            <a:ext cx="11721354" cy="1680684"/>
          </a:xfrm>
        </p:spPr>
        <p:txBody>
          <a:bodyPr>
            <a:normAutofit fontScale="92500" lnSpcReduction="20000"/>
          </a:bodyPr>
          <a:lstStyle/>
          <a:p>
            <a:r>
              <a:rPr lang="en-US" dirty="0"/>
              <a:t>A GAN can be trained to generate images from random noises. For example, we can train a GAN to generate digit images that look like hand-written digit images from MNIST database.</a:t>
            </a:r>
          </a:p>
          <a:p>
            <a:r>
              <a:rPr lang="en-AU" dirty="0"/>
              <a:t>A GAN has two parts in it: the generator that generates images and the discriminator that classifies real and fake images.</a:t>
            </a:r>
          </a:p>
        </p:txBody>
      </p:sp>
      <p:sp>
        <p:nvSpPr>
          <p:cNvPr id="5" name="Slide Number Placeholder 4">
            <a:extLst>
              <a:ext uri="{FF2B5EF4-FFF2-40B4-BE49-F238E27FC236}">
                <a16:creationId xmlns:a16="http://schemas.microsoft.com/office/drawing/2014/main" id="{CA6F4648-4468-A74F-B866-8F524EF55E79}"/>
              </a:ext>
            </a:extLst>
          </p:cNvPr>
          <p:cNvSpPr>
            <a:spLocks noGrp="1"/>
          </p:cNvSpPr>
          <p:nvPr>
            <p:ph type="sldNum" sz="quarter" idx="12"/>
          </p:nvPr>
        </p:nvSpPr>
        <p:spPr/>
        <p:txBody>
          <a:bodyPr/>
          <a:lstStyle/>
          <a:p>
            <a:fld id="{A708E31A-B0B9-4751-B96A-D8DA46ED074F}" type="slidenum">
              <a:rPr lang="en-US" smtClean="0"/>
              <a:t>5</a:t>
            </a:fld>
            <a:endParaRPr lang="en-US"/>
          </a:p>
        </p:txBody>
      </p:sp>
      <p:pic>
        <p:nvPicPr>
          <p:cNvPr id="4" name="Picture 3">
            <a:extLst>
              <a:ext uri="{FF2B5EF4-FFF2-40B4-BE49-F238E27FC236}">
                <a16:creationId xmlns:a16="http://schemas.microsoft.com/office/drawing/2014/main" id="{22207BFA-7D29-4154-AC1C-DDBF76BE3EE4}"/>
              </a:ext>
            </a:extLst>
          </p:cNvPr>
          <p:cNvPicPr>
            <a:picLocks noChangeAspect="1"/>
          </p:cNvPicPr>
          <p:nvPr/>
        </p:nvPicPr>
        <p:blipFill>
          <a:blip r:embed="rId2"/>
          <a:stretch>
            <a:fillRect/>
          </a:stretch>
        </p:blipFill>
        <p:spPr>
          <a:xfrm>
            <a:off x="2061881" y="2983139"/>
            <a:ext cx="8287871" cy="3590194"/>
          </a:xfrm>
          <a:prstGeom prst="rect">
            <a:avLst/>
          </a:prstGeom>
        </p:spPr>
      </p:pic>
      <p:sp>
        <p:nvSpPr>
          <p:cNvPr id="7" name="Rectangle 6">
            <a:extLst>
              <a:ext uri="{FF2B5EF4-FFF2-40B4-BE49-F238E27FC236}">
                <a16:creationId xmlns:a16="http://schemas.microsoft.com/office/drawing/2014/main" id="{42E20AAF-E50B-8042-9E45-EA8A1D044DBF}"/>
              </a:ext>
            </a:extLst>
          </p:cNvPr>
          <p:cNvSpPr/>
          <p:nvPr/>
        </p:nvSpPr>
        <p:spPr>
          <a:xfrm>
            <a:off x="3801527" y="6550223"/>
            <a:ext cx="4809073" cy="307777"/>
          </a:xfrm>
          <a:prstGeom prst="rect">
            <a:avLst/>
          </a:prstGeom>
        </p:spPr>
        <p:txBody>
          <a:bodyPr wrap="none">
            <a:spAutoFit/>
          </a:bodyPr>
          <a:lstStyle/>
          <a:p>
            <a:r>
              <a:rPr lang="en-US" sz="1400" dirty="0">
                <a:hlinkClick r:id="rId3"/>
              </a:rPr>
              <a:t>Image source: Understanding Generative Adversarial Networks</a:t>
            </a:r>
            <a:r>
              <a:rPr lang="en-US" sz="1400" dirty="0"/>
              <a:t>.</a:t>
            </a:r>
          </a:p>
        </p:txBody>
      </p:sp>
    </p:spTree>
    <p:extLst>
      <p:ext uri="{BB962C8B-B14F-4D97-AF65-F5344CB8AC3E}">
        <p14:creationId xmlns:p14="http://schemas.microsoft.com/office/powerpoint/2010/main" val="215445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1510A-B0D6-4B6D-A8D8-D9C548BBDC06}"/>
              </a:ext>
            </a:extLst>
          </p:cNvPr>
          <p:cNvSpPr>
            <a:spLocks noGrp="1"/>
          </p:cNvSpPr>
          <p:nvPr>
            <p:ph type="title"/>
          </p:nvPr>
        </p:nvSpPr>
        <p:spPr>
          <a:xfrm>
            <a:off x="149269" y="190255"/>
            <a:ext cx="10515600" cy="1325563"/>
          </a:xfrm>
        </p:spPr>
        <p:txBody>
          <a:bodyPr/>
          <a:lstStyle/>
          <a:p>
            <a:r>
              <a:rPr lang="en-US" dirty="0"/>
              <a:t>GAN Framework - Generator</a:t>
            </a:r>
          </a:p>
        </p:txBody>
      </p:sp>
      <p:sp>
        <p:nvSpPr>
          <p:cNvPr id="3" name="Content Placeholder 2">
            <a:extLst>
              <a:ext uri="{FF2B5EF4-FFF2-40B4-BE49-F238E27FC236}">
                <a16:creationId xmlns:a16="http://schemas.microsoft.com/office/drawing/2014/main" id="{B2F90B01-D31F-49AA-8D8E-F540B7F6F0EB}"/>
              </a:ext>
            </a:extLst>
          </p:cNvPr>
          <p:cNvSpPr>
            <a:spLocks noGrp="1"/>
          </p:cNvSpPr>
          <p:nvPr>
            <p:ph idx="1"/>
          </p:nvPr>
        </p:nvSpPr>
        <p:spPr>
          <a:xfrm>
            <a:off x="838200" y="1575104"/>
            <a:ext cx="10515600" cy="1688540"/>
          </a:xfrm>
        </p:spPr>
        <p:txBody>
          <a:bodyPr/>
          <a:lstStyle/>
          <a:p>
            <a:r>
              <a:rPr lang="en-US" dirty="0"/>
              <a:t>The input to the generator is a series of randomly generated numbers called latent sample. Once trained, the generator can produce digit images from latent samples.</a:t>
            </a:r>
          </a:p>
        </p:txBody>
      </p:sp>
      <p:sp>
        <p:nvSpPr>
          <p:cNvPr id="6" name="Slide Number Placeholder 5">
            <a:extLst>
              <a:ext uri="{FF2B5EF4-FFF2-40B4-BE49-F238E27FC236}">
                <a16:creationId xmlns:a16="http://schemas.microsoft.com/office/drawing/2014/main" id="{86BF9D14-9C56-FB4D-89CF-A4766CE48A53}"/>
              </a:ext>
            </a:extLst>
          </p:cNvPr>
          <p:cNvSpPr>
            <a:spLocks noGrp="1"/>
          </p:cNvSpPr>
          <p:nvPr>
            <p:ph type="sldNum" sz="quarter" idx="12"/>
          </p:nvPr>
        </p:nvSpPr>
        <p:spPr/>
        <p:txBody>
          <a:bodyPr/>
          <a:lstStyle/>
          <a:p>
            <a:fld id="{A708E31A-B0B9-4751-B96A-D8DA46ED074F}" type="slidenum">
              <a:rPr lang="en-US" smtClean="0"/>
              <a:t>6</a:t>
            </a:fld>
            <a:endParaRPr lang="en-US"/>
          </a:p>
        </p:txBody>
      </p:sp>
      <p:pic>
        <p:nvPicPr>
          <p:cNvPr id="4" name="Picture 3">
            <a:extLst>
              <a:ext uri="{FF2B5EF4-FFF2-40B4-BE49-F238E27FC236}">
                <a16:creationId xmlns:a16="http://schemas.microsoft.com/office/drawing/2014/main" id="{CE1A1175-0345-4AD4-BA6C-CD34B08A83DC}"/>
              </a:ext>
            </a:extLst>
          </p:cNvPr>
          <p:cNvPicPr>
            <a:picLocks noChangeAspect="1"/>
          </p:cNvPicPr>
          <p:nvPr/>
        </p:nvPicPr>
        <p:blipFill>
          <a:blip r:embed="rId2"/>
          <a:stretch>
            <a:fillRect/>
          </a:stretch>
        </p:blipFill>
        <p:spPr>
          <a:xfrm>
            <a:off x="838200" y="3019240"/>
            <a:ext cx="10515600" cy="1819275"/>
          </a:xfrm>
          <a:prstGeom prst="rect">
            <a:avLst/>
          </a:prstGeom>
        </p:spPr>
      </p:pic>
      <p:sp>
        <p:nvSpPr>
          <p:cNvPr id="5" name="Rectangle 4">
            <a:extLst>
              <a:ext uri="{FF2B5EF4-FFF2-40B4-BE49-F238E27FC236}">
                <a16:creationId xmlns:a16="http://schemas.microsoft.com/office/drawing/2014/main" id="{750A98D7-CFA6-9845-9332-83D5FC104C57}"/>
              </a:ext>
            </a:extLst>
          </p:cNvPr>
          <p:cNvSpPr/>
          <p:nvPr/>
        </p:nvSpPr>
        <p:spPr>
          <a:xfrm>
            <a:off x="838199" y="5246359"/>
            <a:ext cx="10385121" cy="1200329"/>
          </a:xfrm>
          <a:prstGeom prst="rect">
            <a:avLst/>
          </a:prstGeom>
        </p:spPr>
        <p:txBody>
          <a:bodyPr wrap="square">
            <a:spAutoFit/>
          </a:bodyPr>
          <a:lstStyle/>
          <a:p>
            <a:r>
              <a:rPr lang="en-AU" dirty="0">
                <a:latin typeface="medium-content-serif-font"/>
              </a:rPr>
              <a:t>Our generator is a simple fully connected network that takes a latent sample (100 randomly generated numbers) and produces 784 data points which can be reshaped into a 28 x 28 digit image which is the size used by all MNIST digit images.</a:t>
            </a:r>
          </a:p>
          <a:p>
            <a:r>
              <a:rPr lang="en-AU" dirty="0"/>
              <a:t>To train the generator, we need to train a GAN. Before talking about GAN, we shall discuss the discriminator.</a:t>
            </a:r>
            <a:endParaRPr lang="en-US" dirty="0"/>
          </a:p>
        </p:txBody>
      </p:sp>
      <p:sp>
        <p:nvSpPr>
          <p:cNvPr id="7" name="Rectangle 6">
            <a:extLst>
              <a:ext uri="{FF2B5EF4-FFF2-40B4-BE49-F238E27FC236}">
                <a16:creationId xmlns:a16="http://schemas.microsoft.com/office/drawing/2014/main" id="{2E919F28-4171-2544-8055-EE1DCDED7BD4}"/>
              </a:ext>
            </a:extLst>
          </p:cNvPr>
          <p:cNvSpPr/>
          <p:nvPr/>
        </p:nvSpPr>
        <p:spPr>
          <a:xfrm>
            <a:off x="5855796" y="6385023"/>
            <a:ext cx="4809073" cy="307777"/>
          </a:xfrm>
          <a:prstGeom prst="rect">
            <a:avLst/>
          </a:prstGeom>
        </p:spPr>
        <p:txBody>
          <a:bodyPr wrap="none">
            <a:spAutoFit/>
          </a:bodyPr>
          <a:lstStyle/>
          <a:p>
            <a:r>
              <a:rPr lang="en-US" sz="1400" dirty="0">
                <a:hlinkClick r:id="rId3"/>
              </a:rPr>
              <a:t>Image source: Understanding Generative Adversarial Networks</a:t>
            </a:r>
            <a:r>
              <a:rPr lang="en-US" sz="1400" dirty="0"/>
              <a:t>.</a:t>
            </a:r>
          </a:p>
        </p:txBody>
      </p:sp>
    </p:spTree>
    <p:extLst>
      <p:ext uri="{BB962C8B-B14F-4D97-AF65-F5344CB8AC3E}">
        <p14:creationId xmlns:p14="http://schemas.microsoft.com/office/powerpoint/2010/main" val="2299251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1CD7-99F2-41C9-8371-70D9490C837F}"/>
              </a:ext>
            </a:extLst>
          </p:cNvPr>
          <p:cNvSpPr>
            <a:spLocks noGrp="1"/>
          </p:cNvSpPr>
          <p:nvPr>
            <p:ph type="title"/>
          </p:nvPr>
        </p:nvSpPr>
        <p:spPr>
          <a:xfrm>
            <a:off x="124216" y="116261"/>
            <a:ext cx="10515600" cy="1325563"/>
          </a:xfrm>
        </p:spPr>
        <p:txBody>
          <a:bodyPr/>
          <a:lstStyle/>
          <a:p>
            <a:r>
              <a:rPr lang="en-US" dirty="0"/>
              <a:t>GAN Framework -  Discriminator</a:t>
            </a:r>
          </a:p>
        </p:txBody>
      </p:sp>
      <p:sp>
        <p:nvSpPr>
          <p:cNvPr id="3" name="Content Placeholder 2">
            <a:extLst>
              <a:ext uri="{FF2B5EF4-FFF2-40B4-BE49-F238E27FC236}">
                <a16:creationId xmlns:a16="http://schemas.microsoft.com/office/drawing/2014/main" id="{E4289489-AE16-442E-A7DE-741A89FCBB93}"/>
              </a:ext>
            </a:extLst>
          </p:cNvPr>
          <p:cNvSpPr>
            <a:spLocks noGrp="1"/>
          </p:cNvSpPr>
          <p:nvPr>
            <p:ph idx="1"/>
          </p:nvPr>
        </p:nvSpPr>
        <p:spPr>
          <a:xfrm>
            <a:off x="249476" y="1244861"/>
            <a:ext cx="10515600" cy="1025151"/>
          </a:xfrm>
        </p:spPr>
        <p:txBody>
          <a:bodyPr/>
          <a:lstStyle/>
          <a:p>
            <a:r>
              <a:rPr lang="en-US" dirty="0"/>
              <a:t>The discriminator is a classifier trained using the supervised learning. It classifies whether an image is real (1) or not (0).</a:t>
            </a:r>
          </a:p>
        </p:txBody>
      </p:sp>
      <p:sp>
        <p:nvSpPr>
          <p:cNvPr id="9" name="Slide Number Placeholder 8">
            <a:extLst>
              <a:ext uri="{FF2B5EF4-FFF2-40B4-BE49-F238E27FC236}">
                <a16:creationId xmlns:a16="http://schemas.microsoft.com/office/drawing/2014/main" id="{A7B812B5-5241-CF44-AFD9-112CA97ACDFA}"/>
              </a:ext>
            </a:extLst>
          </p:cNvPr>
          <p:cNvSpPr>
            <a:spLocks noGrp="1"/>
          </p:cNvSpPr>
          <p:nvPr>
            <p:ph type="sldNum" sz="quarter" idx="12"/>
          </p:nvPr>
        </p:nvSpPr>
        <p:spPr/>
        <p:txBody>
          <a:bodyPr/>
          <a:lstStyle/>
          <a:p>
            <a:fld id="{A708E31A-B0B9-4751-B96A-D8DA46ED074F}" type="slidenum">
              <a:rPr lang="en-US" smtClean="0"/>
              <a:t>7</a:t>
            </a:fld>
            <a:endParaRPr lang="en-US"/>
          </a:p>
        </p:txBody>
      </p:sp>
      <p:pic>
        <p:nvPicPr>
          <p:cNvPr id="4" name="Picture 3">
            <a:extLst>
              <a:ext uri="{FF2B5EF4-FFF2-40B4-BE49-F238E27FC236}">
                <a16:creationId xmlns:a16="http://schemas.microsoft.com/office/drawing/2014/main" id="{5F219A6D-CD56-4402-8D7C-764DF7AD99A0}"/>
              </a:ext>
            </a:extLst>
          </p:cNvPr>
          <p:cNvPicPr>
            <a:picLocks noChangeAspect="1"/>
          </p:cNvPicPr>
          <p:nvPr/>
        </p:nvPicPr>
        <p:blipFill>
          <a:blip r:embed="rId2"/>
          <a:stretch>
            <a:fillRect/>
          </a:stretch>
        </p:blipFill>
        <p:spPr>
          <a:xfrm>
            <a:off x="2703503" y="2270012"/>
            <a:ext cx="7800975" cy="1504950"/>
          </a:xfrm>
          <a:prstGeom prst="rect">
            <a:avLst/>
          </a:prstGeom>
        </p:spPr>
      </p:pic>
      <p:pic>
        <p:nvPicPr>
          <p:cNvPr id="5" name="Picture 4">
            <a:extLst>
              <a:ext uri="{FF2B5EF4-FFF2-40B4-BE49-F238E27FC236}">
                <a16:creationId xmlns:a16="http://schemas.microsoft.com/office/drawing/2014/main" id="{D885D026-02BA-4F8E-84B4-8E22A46423CE}"/>
              </a:ext>
            </a:extLst>
          </p:cNvPr>
          <p:cNvPicPr>
            <a:picLocks noChangeAspect="1"/>
          </p:cNvPicPr>
          <p:nvPr/>
        </p:nvPicPr>
        <p:blipFill>
          <a:blip r:embed="rId3"/>
          <a:stretch>
            <a:fillRect/>
          </a:stretch>
        </p:blipFill>
        <p:spPr>
          <a:xfrm>
            <a:off x="2703503" y="3774962"/>
            <a:ext cx="7781925" cy="1552575"/>
          </a:xfrm>
          <a:prstGeom prst="rect">
            <a:avLst/>
          </a:prstGeom>
        </p:spPr>
      </p:pic>
      <p:sp>
        <p:nvSpPr>
          <p:cNvPr id="6" name="Rectangle 5">
            <a:extLst>
              <a:ext uri="{FF2B5EF4-FFF2-40B4-BE49-F238E27FC236}">
                <a16:creationId xmlns:a16="http://schemas.microsoft.com/office/drawing/2014/main" id="{A6A19375-2D88-2C40-9651-8CC8C0CCE97B}"/>
              </a:ext>
            </a:extLst>
          </p:cNvPr>
          <p:cNvSpPr/>
          <p:nvPr/>
        </p:nvSpPr>
        <p:spPr>
          <a:xfrm>
            <a:off x="393168" y="5490375"/>
            <a:ext cx="11544822" cy="923330"/>
          </a:xfrm>
          <a:prstGeom prst="rect">
            <a:avLst/>
          </a:prstGeom>
        </p:spPr>
        <p:txBody>
          <a:bodyPr wrap="square">
            <a:spAutoFit/>
          </a:bodyPr>
          <a:lstStyle/>
          <a:p>
            <a:r>
              <a:rPr lang="en-AU" dirty="0">
                <a:latin typeface="medium-content-serif-font"/>
              </a:rPr>
              <a:t>We train the discriminator using both the MNIST images and the images generated by the generator.</a:t>
            </a:r>
            <a:r>
              <a:rPr lang="en-AU" dirty="0"/>
              <a:t> If the input image is from the MNIST database, the discriminator should classify it as real. If the input image is from the generator, the discriminator should classify it as fake.</a:t>
            </a:r>
            <a:endParaRPr lang="en-US" dirty="0"/>
          </a:p>
        </p:txBody>
      </p:sp>
      <p:sp>
        <p:nvSpPr>
          <p:cNvPr id="7" name="TextBox 6">
            <a:extLst>
              <a:ext uri="{FF2B5EF4-FFF2-40B4-BE49-F238E27FC236}">
                <a16:creationId xmlns:a16="http://schemas.microsoft.com/office/drawing/2014/main" id="{92D11EA0-CBBD-A549-9319-9A94EA81142B}"/>
              </a:ext>
            </a:extLst>
          </p:cNvPr>
          <p:cNvSpPr txBox="1"/>
          <p:nvPr/>
        </p:nvSpPr>
        <p:spPr>
          <a:xfrm>
            <a:off x="687887" y="2837821"/>
            <a:ext cx="1361719" cy="369332"/>
          </a:xfrm>
          <a:prstGeom prst="rect">
            <a:avLst/>
          </a:prstGeom>
          <a:noFill/>
        </p:spPr>
        <p:txBody>
          <a:bodyPr wrap="none" rtlCol="0">
            <a:spAutoFit/>
          </a:bodyPr>
          <a:lstStyle/>
          <a:p>
            <a:r>
              <a:rPr lang="en-US" dirty="0"/>
              <a:t>From </a:t>
            </a:r>
            <a:r>
              <a:rPr lang="en-US" b="1" dirty="0"/>
              <a:t>MNIST</a:t>
            </a:r>
          </a:p>
        </p:txBody>
      </p:sp>
      <p:sp>
        <p:nvSpPr>
          <p:cNvPr id="8" name="TextBox 7">
            <a:extLst>
              <a:ext uri="{FF2B5EF4-FFF2-40B4-BE49-F238E27FC236}">
                <a16:creationId xmlns:a16="http://schemas.microsoft.com/office/drawing/2014/main" id="{18AECA07-F6CA-FD4F-BF9F-A16628532AB2}"/>
              </a:ext>
            </a:extLst>
          </p:cNvPr>
          <p:cNvSpPr txBox="1"/>
          <p:nvPr/>
        </p:nvSpPr>
        <p:spPr>
          <a:xfrm>
            <a:off x="687887" y="4366583"/>
            <a:ext cx="1685077" cy="369332"/>
          </a:xfrm>
          <a:prstGeom prst="rect">
            <a:avLst/>
          </a:prstGeom>
          <a:noFill/>
        </p:spPr>
        <p:txBody>
          <a:bodyPr wrap="none" rtlCol="0">
            <a:spAutoFit/>
          </a:bodyPr>
          <a:lstStyle/>
          <a:p>
            <a:r>
              <a:rPr lang="en-US" dirty="0"/>
              <a:t>From </a:t>
            </a:r>
            <a:r>
              <a:rPr lang="en-US" b="1" dirty="0">
                <a:solidFill>
                  <a:srgbClr val="FF0000"/>
                </a:solidFill>
              </a:rPr>
              <a:t>Generator</a:t>
            </a:r>
          </a:p>
        </p:txBody>
      </p:sp>
      <p:sp>
        <p:nvSpPr>
          <p:cNvPr id="10" name="Rectangle 9">
            <a:extLst>
              <a:ext uri="{FF2B5EF4-FFF2-40B4-BE49-F238E27FC236}">
                <a16:creationId xmlns:a16="http://schemas.microsoft.com/office/drawing/2014/main" id="{EE5D88DD-A6D6-4142-8D05-D8880BF70F27}"/>
              </a:ext>
            </a:extLst>
          </p:cNvPr>
          <p:cNvSpPr/>
          <p:nvPr/>
        </p:nvSpPr>
        <p:spPr>
          <a:xfrm>
            <a:off x="5956003" y="6356350"/>
            <a:ext cx="4809073" cy="307777"/>
          </a:xfrm>
          <a:prstGeom prst="rect">
            <a:avLst/>
          </a:prstGeom>
        </p:spPr>
        <p:txBody>
          <a:bodyPr wrap="none">
            <a:spAutoFit/>
          </a:bodyPr>
          <a:lstStyle/>
          <a:p>
            <a:r>
              <a:rPr lang="en-US" sz="1400" dirty="0">
                <a:hlinkClick r:id="rId4"/>
              </a:rPr>
              <a:t>Image source: Understanding Generative Adversarial Networks</a:t>
            </a:r>
            <a:r>
              <a:rPr lang="en-US" sz="1400" dirty="0"/>
              <a:t>.</a:t>
            </a:r>
          </a:p>
        </p:txBody>
      </p:sp>
    </p:spTree>
    <p:extLst>
      <p:ext uri="{BB962C8B-B14F-4D97-AF65-F5344CB8AC3E}">
        <p14:creationId xmlns:p14="http://schemas.microsoft.com/office/powerpoint/2010/main" val="25858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2216-97C7-43AD-9301-545A50F37868}"/>
              </a:ext>
            </a:extLst>
          </p:cNvPr>
          <p:cNvSpPr>
            <a:spLocks noGrp="1"/>
          </p:cNvSpPr>
          <p:nvPr>
            <p:ph type="title"/>
          </p:nvPr>
        </p:nvSpPr>
        <p:spPr>
          <a:xfrm>
            <a:off x="321832" y="230300"/>
            <a:ext cx="11457791" cy="1323135"/>
          </a:xfrm>
        </p:spPr>
        <p:txBody>
          <a:bodyPr>
            <a:normAutofit/>
          </a:bodyPr>
          <a:lstStyle/>
          <a:p>
            <a:r>
              <a:rPr lang="en-AU" dirty="0"/>
              <a:t>Training the GAN means Training the Generator</a:t>
            </a:r>
            <a:endParaRPr lang="en-US" dirty="0"/>
          </a:p>
        </p:txBody>
      </p:sp>
      <p:sp>
        <p:nvSpPr>
          <p:cNvPr id="3" name="Content Placeholder 2">
            <a:extLst>
              <a:ext uri="{FF2B5EF4-FFF2-40B4-BE49-F238E27FC236}">
                <a16:creationId xmlns:a16="http://schemas.microsoft.com/office/drawing/2014/main" id="{318708F1-04B7-4F04-AD8E-BB89D9B4D0E4}"/>
              </a:ext>
            </a:extLst>
          </p:cNvPr>
          <p:cNvSpPr>
            <a:spLocks noGrp="1"/>
          </p:cNvSpPr>
          <p:nvPr>
            <p:ph idx="1"/>
          </p:nvPr>
        </p:nvSpPr>
        <p:spPr>
          <a:xfrm>
            <a:off x="321833" y="1416181"/>
            <a:ext cx="10515600" cy="980328"/>
          </a:xfrm>
        </p:spPr>
        <p:txBody>
          <a:bodyPr/>
          <a:lstStyle/>
          <a:p>
            <a:r>
              <a:rPr lang="en-US" dirty="0"/>
              <a:t>We connect the generator and the discriminator to produce a GAN.</a:t>
            </a:r>
          </a:p>
        </p:txBody>
      </p:sp>
      <p:sp>
        <p:nvSpPr>
          <p:cNvPr id="7" name="Slide Number Placeholder 6">
            <a:extLst>
              <a:ext uri="{FF2B5EF4-FFF2-40B4-BE49-F238E27FC236}">
                <a16:creationId xmlns:a16="http://schemas.microsoft.com/office/drawing/2014/main" id="{1BB7BEF2-B42E-544F-8EEC-1A97203AABC7}"/>
              </a:ext>
            </a:extLst>
          </p:cNvPr>
          <p:cNvSpPr>
            <a:spLocks noGrp="1"/>
          </p:cNvSpPr>
          <p:nvPr>
            <p:ph type="sldNum" sz="quarter" idx="12"/>
          </p:nvPr>
        </p:nvSpPr>
        <p:spPr/>
        <p:txBody>
          <a:bodyPr/>
          <a:lstStyle/>
          <a:p>
            <a:fld id="{A708E31A-B0B9-4751-B96A-D8DA46ED074F}" type="slidenum">
              <a:rPr lang="en-US" smtClean="0"/>
              <a:t>8</a:t>
            </a:fld>
            <a:endParaRPr lang="en-US"/>
          </a:p>
        </p:txBody>
      </p:sp>
      <p:pic>
        <p:nvPicPr>
          <p:cNvPr id="4" name="Picture 3">
            <a:extLst>
              <a:ext uri="{FF2B5EF4-FFF2-40B4-BE49-F238E27FC236}">
                <a16:creationId xmlns:a16="http://schemas.microsoft.com/office/drawing/2014/main" id="{775DCB5B-3683-4F99-B5DC-D8DB06EBC706}"/>
              </a:ext>
            </a:extLst>
          </p:cNvPr>
          <p:cNvPicPr>
            <a:picLocks noChangeAspect="1"/>
          </p:cNvPicPr>
          <p:nvPr/>
        </p:nvPicPr>
        <p:blipFill>
          <a:blip r:embed="rId2"/>
          <a:stretch>
            <a:fillRect/>
          </a:stretch>
        </p:blipFill>
        <p:spPr>
          <a:xfrm>
            <a:off x="229496" y="2021130"/>
            <a:ext cx="11550128" cy="1956267"/>
          </a:xfrm>
          <a:prstGeom prst="rect">
            <a:avLst/>
          </a:prstGeom>
        </p:spPr>
      </p:pic>
      <p:sp>
        <p:nvSpPr>
          <p:cNvPr id="6" name="Rectangle 5">
            <a:extLst>
              <a:ext uri="{FF2B5EF4-FFF2-40B4-BE49-F238E27FC236}">
                <a16:creationId xmlns:a16="http://schemas.microsoft.com/office/drawing/2014/main" id="{58BCE4EA-747B-1A49-BB7B-DB25072DEF36}"/>
              </a:ext>
            </a:extLst>
          </p:cNvPr>
          <p:cNvSpPr/>
          <p:nvPr/>
        </p:nvSpPr>
        <p:spPr>
          <a:xfrm>
            <a:off x="451354" y="3977397"/>
            <a:ext cx="11106411" cy="2585323"/>
          </a:xfrm>
          <a:prstGeom prst="rect">
            <a:avLst/>
          </a:prstGeom>
        </p:spPr>
        <p:txBody>
          <a:bodyPr wrap="square">
            <a:spAutoFit/>
          </a:bodyPr>
          <a:lstStyle/>
          <a:p>
            <a:r>
              <a:rPr lang="en-AU" dirty="0">
                <a:latin typeface="medium-content-serif-font"/>
              </a:rPr>
              <a:t>When we feed a latent sample to the GAN, the generator internally produces a digit image which is then passed to the discriminator for classification. If the generator does a good job, the discriminator returns a value close to 1 (high probability of the image being real).</a:t>
            </a:r>
          </a:p>
          <a:p>
            <a:endParaRPr lang="en-AU" dirty="0">
              <a:latin typeface="medium-content-serif-font"/>
            </a:endParaRPr>
          </a:p>
          <a:p>
            <a:r>
              <a:rPr lang="en-AU" dirty="0"/>
              <a:t>We feed latent samples to the GAN while setting the expected outcome (label) to 1 (real) as we expect the generator to produce realistic image, and we expect the discriminator to say it is real or close to real.</a:t>
            </a:r>
          </a:p>
          <a:p>
            <a:endParaRPr lang="en-AU" dirty="0"/>
          </a:p>
          <a:p>
            <a:r>
              <a:rPr lang="en-AU" dirty="0"/>
              <a:t>However, the generator initially produces garbage images, and the loss value is high. So, the back-propagation updates the generator’s weights to produce more realistic images as the training continues. </a:t>
            </a:r>
            <a:endParaRPr lang="en-US" dirty="0"/>
          </a:p>
        </p:txBody>
      </p:sp>
      <p:sp>
        <p:nvSpPr>
          <p:cNvPr id="8" name="Rectangle 7">
            <a:extLst>
              <a:ext uri="{FF2B5EF4-FFF2-40B4-BE49-F238E27FC236}">
                <a16:creationId xmlns:a16="http://schemas.microsoft.com/office/drawing/2014/main" id="{73E71C70-9D6D-E84B-8981-967CD5D7ABD0}"/>
              </a:ext>
            </a:extLst>
          </p:cNvPr>
          <p:cNvSpPr/>
          <p:nvPr/>
        </p:nvSpPr>
        <p:spPr>
          <a:xfrm>
            <a:off x="6306732" y="6412780"/>
            <a:ext cx="4809073" cy="307777"/>
          </a:xfrm>
          <a:prstGeom prst="rect">
            <a:avLst/>
          </a:prstGeom>
        </p:spPr>
        <p:txBody>
          <a:bodyPr wrap="none">
            <a:spAutoFit/>
          </a:bodyPr>
          <a:lstStyle/>
          <a:p>
            <a:r>
              <a:rPr lang="en-US" sz="1400" dirty="0">
                <a:hlinkClick r:id="rId3"/>
              </a:rPr>
              <a:t>Image source: Understanding Generative Adversarial Networks</a:t>
            </a:r>
            <a:r>
              <a:rPr lang="en-US" sz="1400" dirty="0"/>
              <a:t>.</a:t>
            </a:r>
          </a:p>
        </p:txBody>
      </p:sp>
    </p:spTree>
    <p:extLst>
      <p:ext uri="{BB962C8B-B14F-4D97-AF65-F5344CB8AC3E}">
        <p14:creationId xmlns:p14="http://schemas.microsoft.com/office/powerpoint/2010/main" val="382078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16CF-36ED-E44A-995A-2471FA23AA34}"/>
              </a:ext>
            </a:extLst>
          </p:cNvPr>
          <p:cNvSpPr>
            <a:spLocks noGrp="1"/>
          </p:cNvSpPr>
          <p:nvPr>
            <p:ph type="title"/>
          </p:nvPr>
        </p:nvSpPr>
        <p:spPr/>
        <p:txBody>
          <a:bodyPr/>
          <a:lstStyle/>
          <a:p>
            <a:r>
              <a:rPr lang="en-US" dirty="0"/>
              <a:t>How to train a GAN</a:t>
            </a:r>
          </a:p>
        </p:txBody>
      </p:sp>
      <p:sp>
        <p:nvSpPr>
          <p:cNvPr id="3" name="Content Placeholder 2">
            <a:extLst>
              <a:ext uri="{FF2B5EF4-FFF2-40B4-BE49-F238E27FC236}">
                <a16:creationId xmlns:a16="http://schemas.microsoft.com/office/drawing/2014/main" id="{7A91CF1E-ACE5-4649-B890-7C8E11EA5709}"/>
              </a:ext>
            </a:extLst>
          </p:cNvPr>
          <p:cNvSpPr>
            <a:spLocks noGrp="1"/>
          </p:cNvSpPr>
          <p:nvPr>
            <p:ph idx="1"/>
          </p:nvPr>
        </p:nvSpPr>
        <p:spPr>
          <a:xfrm>
            <a:off x="579665" y="1690688"/>
            <a:ext cx="10931754" cy="2120074"/>
          </a:xfrm>
        </p:spPr>
        <p:txBody>
          <a:bodyPr>
            <a:normAutofit lnSpcReduction="10000"/>
          </a:bodyPr>
          <a:lstStyle/>
          <a:p>
            <a:r>
              <a:rPr lang="en-AU" dirty="0"/>
              <a:t>There is one catch in this process of training the generator via the GAN. We do not want the discriminator’s weights to be affected because we are using the discriminator as merely a classifier.</a:t>
            </a:r>
          </a:p>
          <a:p>
            <a:r>
              <a:rPr lang="en-AU" dirty="0"/>
              <a:t>For this reason, we set the discriminator non-trainable during the generator training.</a:t>
            </a:r>
            <a:endParaRPr lang="en-US" dirty="0"/>
          </a:p>
        </p:txBody>
      </p:sp>
      <p:sp>
        <p:nvSpPr>
          <p:cNvPr id="5" name="Slide Number Placeholder 4">
            <a:extLst>
              <a:ext uri="{FF2B5EF4-FFF2-40B4-BE49-F238E27FC236}">
                <a16:creationId xmlns:a16="http://schemas.microsoft.com/office/drawing/2014/main" id="{8C5BEE1D-F006-9247-BB31-FAA4534CC519}"/>
              </a:ext>
            </a:extLst>
          </p:cNvPr>
          <p:cNvSpPr>
            <a:spLocks noGrp="1"/>
          </p:cNvSpPr>
          <p:nvPr>
            <p:ph type="sldNum" sz="quarter" idx="12"/>
          </p:nvPr>
        </p:nvSpPr>
        <p:spPr/>
        <p:txBody>
          <a:bodyPr/>
          <a:lstStyle/>
          <a:p>
            <a:fld id="{A708E31A-B0B9-4751-B96A-D8DA46ED074F}" type="slidenum">
              <a:rPr lang="en-US" smtClean="0"/>
              <a:t>9</a:t>
            </a:fld>
            <a:endParaRPr lang="en-US"/>
          </a:p>
        </p:txBody>
      </p:sp>
      <p:pic>
        <p:nvPicPr>
          <p:cNvPr id="4" name="Picture 3">
            <a:extLst>
              <a:ext uri="{FF2B5EF4-FFF2-40B4-BE49-F238E27FC236}">
                <a16:creationId xmlns:a16="http://schemas.microsoft.com/office/drawing/2014/main" id="{10D9D8A1-B76A-BF43-AA22-4F8B43FA00CE}"/>
              </a:ext>
            </a:extLst>
          </p:cNvPr>
          <p:cNvPicPr>
            <a:picLocks noChangeAspect="1"/>
          </p:cNvPicPr>
          <p:nvPr/>
        </p:nvPicPr>
        <p:blipFill>
          <a:blip r:embed="rId2"/>
          <a:stretch>
            <a:fillRect/>
          </a:stretch>
        </p:blipFill>
        <p:spPr>
          <a:xfrm>
            <a:off x="453398" y="4055641"/>
            <a:ext cx="10793186" cy="1712794"/>
          </a:xfrm>
          <a:prstGeom prst="rect">
            <a:avLst/>
          </a:prstGeom>
        </p:spPr>
      </p:pic>
      <p:sp>
        <p:nvSpPr>
          <p:cNvPr id="6" name="Rectangle 5">
            <a:extLst>
              <a:ext uri="{FF2B5EF4-FFF2-40B4-BE49-F238E27FC236}">
                <a16:creationId xmlns:a16="http://schemas.microsoft.com/office/drawing/2014/main" id="{2931332D-642D-EA44-91EE-B65D01B5DA85}"/>
              </a:ext>
            </a:extLst>
          </p:cNvPr>
          <p:cNvSpPr/>
          <p:nvPr/>
        </p:nvSpPr>
        <p:spPr>
          <a:xfrm>
            <a:off x="838200" y="6356350"/>
            <a:ext cx="4809073" cy="307777"/>
          </a:xfrm>
          <a:prstGeom prst="rect">
            <a:avLst/>
          </a:prstGeom>
        </p:spPr>
        <p:txBody>
          <a:bodyPr wrap="none">
            <a:spAutoFit/>
          </a:bodyPr>
          <a:lstStyle/>
          <a:p>
            <a:r>
              <a:rPr lang="en-US" sz="1400" dirty="0">
                <a:hlinkClick r:id="rId3"/>
              </a:rPr>
              <a:t>Image source: Understanding Generative Adversarial Networks</a:t>
            </a:r>
            <a:r>
              <a:rPr lang="en-US" sz="1400" dirty="0"/>
              <a:t>.</a:t>
            </a:r>
          </a:p>
        </p:txBody>
      </p:sp>
    </p:spTree>
    <p:extLst>
      <p:ext uri="{BB962C8B-B14F-4D97-AF65-F5344CB8AC3E}">
        <p14:creationId xmlns:p14="http://schemas.microsoft.com/office/powerpoint/2010/main" val="2515671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16CF-36ED-E44A-995A-2471FA23AA34}"/>
              </a:ext>
            </a:extLst>
          </p:cNvPr>
          <p:cNvSpPr>
            <a:spLocks noGrp="1"/>
          </p:cNvSpPr>
          <p:nvPr>
            <p:ph type="title"/>
          </p:nvPr>
        </p:nvSpPr>
        <p:spPr>
          <a:xfrm>
            <a:off x="312107" y="214812"/>
            <a:ext cx="10515600" cy="1325563"/>
          </a:xfrm>
        </p:spPr>
        <p:txBody>
          <a:bodyPr/>
          <a:lstStyle/>
          <a:p>
            <a:r>
              <a:rPr lang="en-AU" dirty="0"/>
              <a:t>Training Loop of a GAN</a:t>
            </a:r>
            <a:endParaRPr lang="en-US" dirty="0"/>
          </a:p>
        </p:txBody>
      </p:sp>
      <p:sp>
        <p:nvSpPr>
          <p:cNvPr id="3" name="Content Placeholder 2">
            <a:extLst>
              <a:ext uri="{FF2B5EF4-FFF2-40B4-BE49-F238E27FC236}">
                <a16:creationId xmlns:a16="http://schemas.microsoft.com/office/drawing/2014/main" id="{7A91CF1E-ACE5-4649-B890-7C8E11EA5709}"/>
              </a:ext>
            </a:extLst>
          </p:cNvPr>
          <p:cNvSpPr>
            <a:spLocks noGrp="1"/>
          </p:cNvSpPr>
          <p:nvPr>
            <p:ph idx="1"/>
          </p:nvPr>
        </p:nvSpPr>
        <p:spPr>
          <a:xfrm>
            <a:off x="312107" y="1412266"/>
            <a:ext cx="10515600" cy="1180622"/>
          </a:xfrm>
        </p:spPr>
        <p:txBody>
          <a:bodyPr>
            <a:normAutofit fontScale="92500"/>
          </a:bodyPr>
          <a:lstStyle/>
          <a:p>
            <a:r>
              <a:rPr lang="en-AU" dirty="0"/>
              <a:t>To get a better generator, we also need to train the discriminator as well so that it can do a good job as a classifier of real and fake images. We train the discriminator and the generator in turn in a loop as follows:</a:t>
            </a:r>
          </a:p>
        </p:txBody>
      </p:sp>
      <p:sp>
        <p:nvSpPr>
          <p:cNvPr id="5" name="Slide Number Placeholder 4">
            <a:extLst>
              <a:ext uri="{FF2B5EF4-FFF2-40B4-BE49-F238E27FC236}">
                <a16:creationId xmlns:a16="http://schemas.microsoft.com/office/drawing/2014/main" id="{8C5BEE1D-F006-9247-BB31-FAA4534CC519}"/>
              </a:ext>
            </a:extLst>
          </p:cNvPr>
          <p:cNvSpPr>
            <a:spLocks noGrp="1"/>
          </p:cNvSpPr>
          <p:nvPr>
            <p:ph type="sldNum" sz="quarter" idx="12"/>
          </p:nvPr>
        </p:nvSpPr>
        <p:spPr/>
        <p:txBody>
          <a:bodyPr/>
          <a:lstStyle/>
          <a:p>
            <a:fld id="{A708E31A-B0B9-4751-B96A-D8DA46ED074F}" type="slidenum">
              <a:rPr lang="en-US" smtClean="0"/>
              <a:t>10</a:t>
            </a:fld>
            <a:endParaRPr lang="en-US"/>
          </a:p>
        </p:txBody>
      </p:sp>
      <p:sp>
        <p:nvSpPr>
          <p:cNvPr id="6" name="Rectangle 5">
            <a:extLst>
              <a:ext uri="{FF2B5EF4-FFF2-40B4-BE49-F238E27FC236}">
                <a16:creationId xmlns:a16="http://schemas.microsoft.com/office/drawing/2014/main" id="{CE5E8353-F9EB-2B4D-99DD-F6D77EB0B43D}"/>
              </a:ext>
            </a:extLst>
          </p:cNvPr>
          <p:cNvSpPr/>
          <p:nvPr/>
        </p:nvSpPr>
        <p:spPr>
          <a:xfrm>
            <a:off x="312107" y="2770891"/>
            <a:ext cx="5718066" cy="3693319"/>
          </a:xfrm>
          <a:prstGeom prst="rect">
            <a:avLst/>
          </a:prstGeom>
        </p:spPr>
        <p:txBody>
          <a:bodyPr wrap="square">
            <a:spAutoFit/>
          </a:bodyPr>
          <a:lstStyle/>
          <a:p>
            <a:pPr marL="285750" indent="-285750" algn="just">
              <a:buFont typeface="Wingdings" pitchFamily="2" charset="2"/>
              <a:buChar char="Ø"/>
            </a:pPr>
            <a:r>
              <a:rPr lang="en-AU" dirty="0">
                <a:latin typeface="medium-content-serif-font"/>
              </a:rPr>
              <a:t>Step 1) Set the discriminator trainable;</a:t>
            </a:r>
          </a:p>
          <a:p>
            <a:pPr marL="285750" indent="-285750" algn="just">
              <a:buFont typeface="Wingdings" pitchFamily="2" charset="2"/>
              <a:buChar char="Ø"/>
            </a:pPr>
            <a:r>
              <a:rPr lang="en-AU" dirty="0">
                <a:latin typeface="medium-content-serif-font"/>
              </a:rPr>
              <a:t>Step 2) Train the discriminator with the real MNIST digit images and the images generated by the generator to classify the real and fake images.</a:t>
            </a:r>
          </a:p>
          <a:p>
            <a:pPr algn="just"/>
            <a:endParaRPr lang="en-AU" dirty="0">
              <a:latin typeface="medium-content-serif-font"/>
            </a:endParaRPr>
          </a:p>
          <a:p>
            <a:pPr marL="285750" indent="-285750" algn="just">
              <a:buFont typeface="Wingdings" pitchFamily="2" charset="2"/>
              <a:buChar char="Ø"/>
            </a:pPr>
            <a:r>
              <a:rPr lang="en-AU" dirty="0"/>
              <a:t>Step 3) Set the discriminator non-trainable;</a:t>
            </a:r>
          </a:p>
          <a:p>
            <a:pPr marL="285750" indent="-285750" algn="just">
              <a:buFont typeface="Wingdings" pitchFamily="2" charset="2"/>
              <a:buChar char="Ø"/>
            </a:pPr>
            <a:r>
              <a:rPr lang="en-AU" dirty="0"/>
              <a:t>Step 4) Train the generator as part of the GAN. We feed latent samples into the GAN and let the generator to produce digit images and use the discriminator to classify the image.</a:t>
            </a:r>
          </a:p>
          <a:p>
            <a:pPr marL="285750" indent="-285750" algn="just">
              <a:buFont typeface="Wingdings" pitchFamily="2" charset="2"/>
              <a:buChar char="Ø"/>
            </a:pPr>
            <a:endParaRPr lang="en-AU" dirty="0"/>
          </a:p>
          <a:p>
            <a:pPr algn="just"/>
            <a:r>
              <a:rPr lang="en-AU" dirty="0"/>
              <a:t>The loop should ideally continue until they are both trained well and can not be improved any further.</a:t>
            </a:r>
            <a:endParaRPr lang="en-AU" dirty="0">
              <a:latin typeface="medium-content-serif-font"/>
            </a:endParaRPr>
          </a:p>
        </p:txBody>
      </p:sp>
      <p:pic>
        <p:nvPicPr>
          <p:cNvPr id="7" name="Picture 6">
            <a:extLst>
              <a:ext uri="{FF2B5EF4-FFF2-40B4-BE49-F238E27FC236}">
                <a16:creationId xmlns:a16="http://schemas.microsoft.com/office/drawing/2014/main" id="{EEEF1CF0-5EFB-AF44-80CA-351C86593CC4}"/>
              </a:ext>
            </a:extLst>
          </p:cNvPr>
          <p:cNvPicPr>
            <a:picLocks noChangeAspect="1"/>
          </p:cNvPicPr>
          <p:nvPr/>
        </p:nvPicPr>
        <p:blipFill>
          <a:blip r:embed="rId2"/>
          <a:stretch>
            <a:fillRect/>
          </a:stretch>
        </p:blipFill>
        <p:spPr>
          <a:xfrm>
            <a:off x="6264319" y="2754101"/>
            <a:ext cx="4784272" cy="2072482"/>
          </a:xfrm>
          <a:prstGeom prst="rect">
            <a:avLst/>
          </a:prstGeom>
        </p:spPr>
      </p:pic>
      <p:pic>
        <p:nvPicPr>
          <p:cNvPr id="8" name="Picture 7">
            <a:extLst>
              <a:ext uri="{FF2B5EF4-FFF2-40B4-BE49-F238E27FC236}">
                <a16:creationId xmlns:a16="http://schemas.microsoft.com/office/drawing/2014/main" id="{23DA5FE8-63C1-C244-A653-1CFD373D2F4C}"/>
              </a:ext>
            </a:extLst>
          </p:cNvPr>
          <p:cNvPicPr>
            <a:picLocks noChangeAspect="1"/>
          </p:cNvPicPr>
          <p:nvPr/>
        </p:nvPicPr>
        <p:blipFill>
          <a:blip r:embed="rId3"/>
          <a:stretch>
            <a:fillRect/>
          </a:stretch>
        </p:blipFill>
        <p:spPr>
          <a:xfrm>
            <a:off x="6215742" y="5312008"/>
            <a:ext cx="5143500" cy="816233"/>
          </a:xfrm>
          <a:prstGeom prst="rect">
            <a:avLst/>
          </a:prstGeom>
        </p:spPr>
      </p:pic>
      <p:sp>
        <p:nvSpPr>
          <p:cNvPr id="9" name="TextBox 8">
            <a:extLst>
              <a:ext uri="{FF2B5EF4-FFF2-40B4-BE49-F238E27FC236}">
                <a16:creationId xmlns:a16="http://schemas.microsoft.com/office/drawing/2014/main" id="{F735AB7A-7800-9C4E-8D49-F7309F3D5F34}"/>
              </a:ext>
            </a:extLst>
          </p:cNvPr>
          <p:cNvSpPr txBox="1"/>
          <p:nvPr/>
        </p:nvSpPr>
        <p:spPr>
          <a:xfrm>
            <a:off x="7441034" y="4827605"/>
            <a:ext cx="2923749" cy="369332"/>
          </a:xfrm>
          <a:prstGeom prst="rect">
            <a:avLst/>
          </a:prstGeom>
          <a:noFill/>
        </p:spPr>
        <p:txBody>
          <a:bodyPr wrap="none" rtlCol="0">
            <a:spAutoFit/>
          </a:bodyPr>
          <a:lstStyle/>
          <a:p>
            <a:r>
              <a:rPr lang="en-AU" b="1" dirty="0">
                <a:solidFill>
                  <a:schemeClr val="accent1"/>
                </a:solidFill>
              </a:rPr>
              <a:t>1. The Discriminator Training</a:t>
            </a:r>
            <a:endParaRPr lang="en-US" b="1" dirty="0">
              <a:solidFill>
                <a:schemeClr val="accent1"/>
              </a:solidFill>
            </a:endParaRPr>
          </a:p>
        </p:txBody>
      </p:sp>
      <p:sp>
        <p:nvSpPr>
          <p:cNvPr id="10" name="Rectangle 9">
            <a:extLst>
              <a:ext uri="{FF2B5EF4-FFF2-40B4-BE49-F238E27FC236}">
                <a16:creationId xmlns:a16="http://schemas.microsoft.com/office/drawing/2014/main" id="{FAB7A8F9-55C1-6E4B-89B6-CAE2430D5E83}"/>
              </a:ext>
            </a:extLst>
          </p:cNvPr>
          <p:cNvSpPr/>
          <p:nvPr/>
        </p:nvSpPr>
        <p:spPr>
          <a:xfrm>
            <a:off x="7441033" y="6279544"/>
            <a:ext cx="3607557" cy="369332"/>
          </a:xfrm>
          <a:prstGeom prst="rect">
            <a:avLst/>
          </a:prstGeom>
        </p:spPr>
        <p:txBody>
          <a:bodyPr wrap="square">
            <a:spAutoFit/>
          </a:bodyPr>
          <a:lstStyle/>
          <a:p>
            <a:r>
              <a:rPr lang="en-AU" b="1" dirty="0">
                <a:solidFill>
                  <a:srgbClr val="C00000"/>
                </a:solidFill>
              </a:rPr>
              <a:t>2. The Generator Training (via GAN)</a:t>
            </a:r>
            <a:endParaRPr lang="en-US" b="1" dirty="0">
              <a:solidFill>
                <a:srgbClr val="C00000"/>
              </a:solidFill>
            </a:endParaRPr>
          </a:p>
        </p:txBody>
      </p:sp>
      <p:sp>
        <p:nvSpPr>
          <p:cNvPr id="11" name="Rectangle 10">
            <a:extLst>
              <a:ext uri="{FF2B5EF4-FFF2-40B4-BE49-F238E27FC236}">
                <a16:creationId xmlns:a16="http://schemas.microsoft.com/office/drawing/2014/main" id="{819F45CA-2E59-D943-96A5-50AB46112264}"/>
              </a:ext>
            </a:extLst>
          </p:cNvPr>
          <p:cNvSpPr/>
          <p:nvPr/>
        </p:nvSpPr>
        <p:spPr>
          <a:xfrm>
            <a:off x="312107" y="6413698"/>
            <a:ext cx="4809073" cy="307777"/>
          </a:xfrm>
          <a:prstGeom prst="rect">
            <a:avLst/>
          </a:prstGeom>
        </p:spPr>
        <p:txBody>
          <a:bodyPr wrap="none">
            <a:spAutoFit/>
          </a:bodyPr>
          <a:lstStyle/>
          <a:p>
            <a:r>
              <a:rPr lang="en-US" sz="1400" dirty="0">
                <a:hlinkClick r:id="rId4"/>
              </a:rPr>
              <a:t>Image source: Understanding Generative Adversarial Networks</a:t>
            </a:r>
            <a:r>
              <a:rPr lang="en-US" sz="1400" dirty="0"/>
              <a:t>.</a:t>
            </a:r>
          </a:p>
        </p:txBody>
      </p:sp>
    </p:spTree>
    <p:extLst>
      <p:ext uri="{BB962C8B-B14F-4D97-AF65-F5344CB8AC3E}">
        <p14:creationId xmlns:p14="http://schemas.microsoft.com/office/powerpoint/2010/main" val="1860979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5C3F-8367-424B-9792-EDC8103CDD64}"/>
              </a:ext>
            </a:extLst>
          </p:cNvPr>
          <p:cNvSpPr>
            <a:spLocks noGrp="1"/>
          </p:cNvSpPr>
          <p:nvPr>
            <p:ph type="title"/>
          </p:nvPr>
        </p:nvSpPr>
        <p:spPr>
          <a:xfrm>
            <a:off x="340659" y="136991"/>
            <a:ext cx="10515600" cy="1325563"/>
          </a:xfrm>
        </p:spPr>
        <p:txBody>
          <a:bodyPr/>
          <a:lstStyle/>
          <a:p>
            <a:r>
              <a:rPr lang="en-AU" dirty="0"/>
              <a:t>Training Loop of a GAN</a:t>
            </a:r>
            <a:endParaRPr lang="en-US" dirty="0"/>
          </a:p>
        </p:txBody>
      </p:sp>
      <p:sp>
        <p:nvSpPr>
          <p:cNvPr id="3" name="Content Placeholder 2">
            <a:extLst>
              <a:ext uri="{FF2B5EF4-FFF2-40B4-BE49-F238E27FC236}">
                <a16:creationId xmlns:a16="http://schemas.microsoft.com/office/drawing/2014/main" id="{4B3A4416-2D66-644C-B856-A91CCDF48EC0}"/>
              </a:ext>
            </a:extLst>
          </p:cNvPr>
          <p:cNvSpPr>
            <a:spLocks noGrp="1"/>
          </p:cNvSpPr>
          <p:nvPr>
            <p:ph idx="1"/>
          </p:nvPr>
        </p:nvSpPr>
        <p:spPr>
          <a:xfrm>
            <a:off x="340659" y="1328084"/>
            <a:ext cx="6100482" cy="2517775"/>
          </a:xfrm>
        </p:spPr>
        <p:txBody>
          <a:bodyPr>
            <a:normAutofit/>
          </a:bodyPr>
          <a:lstStyle/>
          <a:p>
            <a:r>
              <a:rPr lang="en-AU" sz="1800" dirty="0"/>
              <a:t>Prepare a batch of real images</a:t>
            </a:r>
          </a:p>
          <a:p>
            <a:r>
              <a:rPr lang="en-AU" sz="1800" dirty="0"/>
              <a:t>Prepare a batch of fake images generated by the generator using latent samples</a:t>
            </a:r>
          </a:p>
          <a:p>
            <a:r>
              <a:rPr lang="en-AU" sz="1800" dirty="0"/>
              <a:t>Make the discriminator trainable</a:t>
            </a:r>
          </a:p>
          <a:p>
            <a:r>
              <a:rPr lang="en-AU" sz="1800" dirty="0"/>
              <a:t>Train the discriminator to classify the real and fake images</a:t>
            </a:r>
          </a:p>
          <a:p>
            <a:r>
              <a:rPr lang="en-AU" sz="1800" dirty="0"/>
              <a:t>Make the discriminator non-trainable</a:t>
            </a:r>
          </a:p>
          <a:p>
            <a:r>
              <a:rPr lang="en-AU" sz="1800" dirty="0"/>
              <a:t>Train the generator via the GAN</a:t>
            </a:r>
          </a:p>
        </p:txBody>
      </p:sp>
      <p:sp>
        <p:nvSpPr>
          <p:cNvPr id="4" name="Slide Number Placeholder 3">
            <a:extLst>
              <a:ext uri="{FF2B5EF4-FFF2-40B4-BE49-F238E27FC236}">
                <a16:creationId xmlns:a16="http://schemas.microsoft.com/office/drawing/2014/main" id="{5BF7A791-E536-C541-ADB0-F28A747CEF54}"/>
              </a:ext>
            </a:extLst>
          </p:cNvPr>
          <p:cNvSpPr>
            <a:spLocks noGrp="1"/>
          </p:cNvSpPr>
          <p:nvPr>
            <p:ph type="sldNum" sz="quarter" idx="12"/>
          </p:nvPr>
        </p:nvSpPr>
        <p:spPr/>
        <p:txBody>
          <a:bodyPr/>
          <a:lstStyle/>
          <a:p>
            <a:fld id="{A708E31A-B0B9-4751-B96A-D8DA46ED074F}" type="slidenum">
              <a:rPr lang="en-US" smtClean="0"/>
              <a:t>11</a:t>
            </a:fld>
            <a:endParaRPr lang="en-US"/>
          </a:p>
        </p:txBody>
      </p:sp>
      <p:pic>
        <p:nvPicPr>
          <p:cNvPr id="5" name="Picture 4">
            <a:extLst>
              <a:ext uri="{FF2B5EF4-FFF2-40B4-BE49-F238E27FC236}">
                <a16:creationId xmlns:a16="http://schemas.microsoft.com/office/drawing/2014/main" id="{92544D2A-3352-124F-A055-BE6C25167CED}"/>
              </a:ext>
            </a:extLst>
          </p:cNvPr>
          <p:cNvPicPr>
            <a:picLocks noChangeAspect="1"/>
          </p:cNvPicPr>
          <p:nvPr/>
        </p:nvPicPr>
        <p:blipFill>
          <a:blip r:embed="rId2"/>
          <a:stretch>
            <a:fillRect/>
          </a:stretch>
        </p:blipFill>
        <p:spPr>
          <a:xfrm>
            <a:off x="7328646" y="1563349"/>
            <a:ext cx="3294530" cy="2376382"/>
          </a:xfrm>
          <a:prstGeom prst="rect">
            <a:avLst/>
          </a:prstGeom>
        </p:spPr>
      </p:pic>
      <p:pic>
        <p:nvPicPr>
          <p:cNvPr id="6" name="Picture 5">
            <a:extLst>
              <a:ext uri="{FF2B5EF4-FFF2-40B4-BE49-F238E27FC236}">
                <a16:creationId xmlns:a16="http://schemas.microsoft.com/office/drawing/2014/main" id="{9AC0B660-50CD-BB4D-8630-E31FCB9A23AF}"/>
              </a:ext>
            </a:extLst>
          </p:cNvPr>
          <p:cNvPicPr>
            <a:picLocks noChangeAspect="1"/>
          </p:cNvPicPr>
          <p:nvPr/>
        </p:nvPicPr>
        <p:blipFill>
          <a:blip r:embed="rId3"/>
          <a:stretch>
            <a:fillRect/>
          </a:stretch>
        </p:blipFill>
        <p:spPr>
          <a:xfrm>
            <a:off x="7328646" y="4055470"/>
            <a:ext cx="3294530" cy="2376382"/>
          </a:xfrm>
          <a:prstGeom prst="rect">
            <a:avLst/>
          </a:prstGeom>
        </p:spPr>
      </p:pic>
      <p:sp>
        <p:nvSpPr>
          <p:cNvPr id="7" name="Rectangle 6">
            <a:extLst>
              <a:ext uri="{FF2B5EF4-FFF2-40B4-BE49-F238E27FC236}">
                <a16:creationId xmlns:a16="http://schemas.microsoft.com/office/drawing/2014/main" id="{1949011E-959D-FD48-8C45-00FD78A45342}"/>
              </a:ext>
            </a:extLst>
          </p:cNvPr>
          <p:cNvSpPr/>
          <p:nvPr/>
        </p:nvSpPr>
        <p:spPr>
          <a:xfrm>
            <a:off x="340659" y="4055470"/>
            <a:ext cx="6566578" cy="2308324"/>
          </a:xfrm>
          <a:prstGeom prst="rect">
            <a:avLst/>
          </a:prstGeom>
        </p:spPr>
        <p:txBody>
          <a:bodyPr wrap="square">
            <a:spAutoFit/>
          </a:bodyPr>
          <a:lstStyle/>
          <a:p>
            <a:r>
              <a:rPr lang="en-AU" b="1" dirty="0">
                <a:solidFill>
                  <a:srgbClr val="000000"/>
                </a:solidFill>
              </a:rPr>
              <a:t>Stabilizing GAN</a:t>
            </a:r>
          </a:p>
          <a:p>
            <a:r>
              <a:rPr lang="en-AU" dirty="0">
                <a:solidFill>
                  <a:srgbClr val="000000"/>
                </a:solidFill>
              </a:rPr>
              <a:t>As it turns out, training a GAN is quite hard, and there are many tricks and heuristics required. It is because the discriminator and the generator are not cooperating and individually learning to predict better.</a:t>
            </a:r>
          </a:p>
          <a:p>
            <a:r>
              <a:rPr lang="en-AU" dirty="0">
                <a:solidFill>
                  <a:srgbClr val="000000"/>
                </a:solidFill>
              </a:rPr>
              <a:t>For example, the generator might learn to fool the discriminator with garbage. Ideally, the discriminator should learn earlier than the generator so that it can classify images accurately.</a:t>
            </a:r>
            <a:endParaRPr lang="en-US" dirty="0"/>
          </a:p>
        </p:txBody>
      </p:sp>
      <p:sp>
        <p:nvSpPr>
          <p:cNvPr id="8" name="TextBox 7">
            <a:extLst>
              <a:ext uri="{FF2B5EF4-FFF2-40B4-BE49-F238E27FC236}">
                <a16:creationId xmlns:a16="http://schemas.microsoft.com/office/drawing/2014/main" id="{BF29102D-EFDF-3249-84A8-D182041675AD}"/>
              </a:ext>
            </a:extLst>
          </p:cNvPr>
          <p:cNvSpPr txBox="1"/>
          <p:nvPr/>
        </p:nvSpPr>
        <p:spPr>
          <a:xfrm>
            <a:off x="7505316" y="904394"/>
            <a:ext cx="2941190" cy="369332"/>
          </a:xfrm>
          <a:prstGeom prst="rect">
            <a:avLst/>
          </a:prstGeom>
          <a:noFill/>
        </p:spPr>
        <p:txBody>
          <a:bodyPr wrap="none" rtlCol="0">
            <a:spAutoFit/>
          </a:bodyPr>
          <a:lstStyle/>
          <a:p>
            <a:r>
              <a:rPr lang="en-US" dirty="0"/>
              <a:t>Two different training results </a:t>
            </a:r>
          </a:p>
        </p:txBody>
      </p:sp>
      <p:sp>
        <p:nvSpPr>
          <p:cNvPr id="9" name="Rectangle 8">
            <a:extLst>
              <a:ext uri="{FF2B5EF4-FFF2-40B4-BE49-F238E27FC236}">
                <a16:creationId xmlns:a16="http://schemas.microsoft.com/office/drawing/2014/main" id="{BE93877D-EE0A-6646-B651-B6F628ED9ABD}"/>
              </a:ext>
            </a:extLst>
          </p:cNvPr>
          <p:cNvSpPr/>
          <p:nvPr/>
        </p:nvSpPr>
        <p:spPr>
          <a:xfrm>
            <a:off x="340659" y="6426224"/>
            <a:ext cx="4809073" cy="307777"/>
          </a:xfrm>
          <a:prstGeom prst="rect">
            <a:avLst/>
          </a:prstGeom>
        </p:spPr>
        <p:txBody>
          <a:bodyPr wrap="none">
            <a:spAutoFit/>
          </a:bodyPr>
          <a:lstStyle/>
          <a:p>
            <a:r>
              <a:rPr lang="en-US" sz="1400" dirty="0">
                <a:hlinkClick r:id="rId4"/>
              </a:rPr>
              <a:t>Image source: Understanding Generative Adversarial Networks</a:t>
            </a:r>
            <a:r>
              <a:rPr lang="en-US" sz="1400" dirty="0"/>
              <a:t>.</a:t>
            </a:r>
          </a:p>
        </p:txBody>
      </p:sp>
    </p:spTree>
    <p:extLst>
      <p:ext uri="{BB962C8B-B14F-4D97-AF65-F5344CB8AC3E}">
        <p14:creationId xmlns:p14="http://schemas.microsoft.com/office/powerpoint/2010/main" val="367722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D10B8-14AA-6E4B-9645-204584BE2BB4}"/>
              </a:ext>
            </a:extLst>
          </p:cNvPr>
          <p:cNvSpPr>
            <a:spLocks noGrp="1"/>
          </p:cNvSpPr>
          <p:nvPr>
            <p:ph type="title"/>
          </p:nvPr>
        </p:nvSpPr>
        <p:spPr>
          <a:xfrm>
            <a:off x="317995" y="0"/>
            <a:ext cx="10515600" cy="1325563"/>
          </a:xfrm>
        </p:spPr>
        <p:txBody>
          <a:bodyPr/>
          <a:lstStyle/>
          <a:p>
            <a:r>
              <a:rPr lang="en-AU" b="1" dirty="0"/>
              <a:t>But does it actually work?</a:t>
            </a:r>
            <a:endParaRPr lang="en-US" dirty="0"/>
          </a:p>
        </p:txBody>
      </p:sp>
      <p:sp>
        <p:nvSpPr>
          <p:cNvPr id="3" name="Content Placeholder 2">
            <a:extLst>
              <a:ext uri="{FF2B5EF4-FFF2-40B4-BE49-F238E27FC236}">
                <a16:creationId xmlns:a16="http://schemas.microsoft.com/office/drawing/2014/main" id="{8F53859E-4017-814E-A42F-1FDA049C99C4}"/>
              </a:ext>
            </a:extLst>
          </p:cNvPr>
          <p:cNvSpPr>
            <a:spLocks noGrp="1"/>
          </p:cNvSpPr>
          <p:nvPr>
            <p:ph idx="1"/>
          </p:nvPr>
        </p:nvSpPr>
        <p:spPr>
          <a:xfrm>
            <a:off x="351612" y="1301269"/>
            <a:ext cx="10515600" cy="809999"/>
          </a:xfrm>
        </p:spPr>
        <p:txBody>
          <a:bodyPr>
            <a:normAutofit lnSpcReduction="10000"/>
          </a:bodyPr>
          <a:lstStyle/>
          <a:p>
            <a:r>
              <a:rPr lang="en-AU" dirty="0"/>
              <a:t>The result of the simple GAN is not outstanding. Some of them look pretty good but others are not.</a:t>
            </a:r>
            <a:endParaRPr lang="en-US" dirty="0"/>
          </a:p>
        </p:txBody>
      </p:sp>
      <p:sp>
        <p:nvSpPr>
          <p:cNvPr id="4" name="Slide Number Placeholder 3">
            <a:extLst>
              <a:ext uri="{FF2B5EF4-FFF2-40B4-BE49-F238E27FC236}">
                <a16:creationId xmlns:a16="http://schemas.microsoft.com/office/drawing/2014/main" id="{0D3DD21D-3C62-464F-8D05-B6629875A1EC}"/>
              </a:ext>
            </a:extLst>
          </p:cNvPr>
          <p:cNvSpPr>
            <a:spLocks noGrp="1"/>
          </p:cNvSpPr>
          <p:nvPr>
            <p:ph type="sldNum" sz="quarter" idx="12"/>
          </p:nvPr>
        </p:nvSpPr>
        <p:spPr/>
        <p:txBody>
          <a:bodyPr/>
          <a:lstStyle/>
          <a:p>
            <a:fld id="{A708E31A-B0B9-4751-B96A-D8DA46ED074F}" type="slidenum">
              <a:rPr lang="en-US" smtClean="0"/>
              <a:t>12</a:t>
            </a:fld>
            <a:endParaRPr lang="en-US"/>
          </a:p>
        </p:txBody>
      </p:sp>
      <p:pic>
        <p:nvPicPr>
          <p:cNvPr id="5" name="Picture 4">
            <a:extLst>
              <a:ext uri="{FF2B5EF4-FFF2-40B4-BE49-F238E27FC236}">
                <a16:creationId xmlns:a16="http://schemas.microsoft.com/office/drawing/2014/main" id="{6A3A31B3-2C97-6840-8F75-2EDC03ECDF06}"/>
              </a:ext>
            </a:extLst>
          </p:cNvPr>
          <p:cNvPicPr>
            <a:picLocks noChangeAspect="1"/>
          </p:cNvPicPr>
          <p:nvPr/>
        </p:nvPicPr>
        <p:blipFill>
          <a:blip r:embed="rId2"/>
          <a:stretch>
            <a:fillRect/>
          </a:stretch>
        </p:blipFill>
        <p:spPr>
          <a:xfrm>
            <a:off x="6616205" y="2197160"/>
            <a:ext cx="4737595" cy="3779430"/>
          </a:xfrm>
          <a:prstGeom prst="rect">
            <a:avLst/>
          </a:prstGeom>
        </p:spPr>
      </p:pic>
      <p:sp>
        <p:nvSpPr>
          <p:cNvPr id="6" name="Rectangle 5">
            <a:extLst>
              <a:ext uri="{FF2B5EF4-FFF2-40B4-BE49-F238E27FC236}">
                <a16:creationId xmlns:a16="http://schemas.microsoft.com/office/drawing/2014/main" id="{BC29925F-AB31-364E-95AF-D47C18D6CB18}"/>
              </a:ext>
            </a:extLst>
          </p:cNvPr>
          <p:cNvSpPr/>
          <p:nvPr/>
        </p:nvSpPr>
        <p:spPr>
          <a:xfrm>
            <a:off x="555812" y="2197160"/>
            <a:ext cx="5387788" cy="4247317"/>
          </a:xfrm>
          <a:prstGeom prst="rect">
            <a:avLst/>
          </a:prstGeom>
        </p:spPr>
        <p:txBody>
          <a:bodyPr wrap="square">
            <a:spAutoFit/>
          </a:bodyPr>
          <a:lstStyle/>
          <a:p>
            <a:r>
              <a:rPr lang="en-AU" dirty="0">
                <a:latin typeface="medium-content-serif-font"/>
              </a:rPr>
              <a:t>As it turns out, training a GAN requires lots of hacks as per </a:t>
            </a:r>
            <a:r>
              <a:rPr lang="en-AU" b="1" dirty="0">
                <a:latin typeface="medium-content-serif-font"/>
                <a:hlinkClick r:id="rId3"/>
              </a:rPr>
              <a:t>How to Train a GAN? Tips and tricks to make GANs work</a:t>
            </a:r>
            <a:r>
              <a:rPr lang="en-AU" dirty="0">
                <a:latin typeface="medium-content-serif-font"/>
              </a:rPr>
              <a:t> such as label smoothing and other techniques.</a:t>
            </a:r>
          </a:p>
          <a:p>
            <a:endParaRPr lang="en-AU" dirty="0">
              <a:latin typeface="medium-content-serif-font"/>
            </a:endParaRPr>
          </a:p>
          <a:p>
            <a:r>
              <a:rPr lang="en-AU" dirty="0">
                <a:latin typeface="medium-content-serif-font"/>
              </a:rPr>
              <a:t>“There are all sorts of empirical quirks. If I train the discriminator much faster than the generator, the generator gives up learning. In some case, the generator learns to deceive the discriminator and makes the discriminator unable to learn to classify properly.” </a:t>
            </a:r>
          </a:p>
          <a:p>
            <a:pPr algn="r"/>
            <a:r>
              <a:rPr lang="en-AU" b="0" i="0" dirty="0">
                <a:effectLst/>
                <a:latin typeface="medium-content-serif-font"/>
              </a:rPr>
              <a:t>-- </a:t>
            </a:r>
            <a:r>
              <a:rPr lang="en-AU" dirty="0">
                <a:hlinkClick r:id="rId4"/>
              </a:rPr>
              <a:t>Naoki Shibuya</a:t>
            </a:r>
            <a:endParaRPr lang="en-AU" dirty="0"/>
          </a:p>
          <a:p>
            <a:pPr algn="r"/>
            <a:endParaRPr lang="en-AU" b="0" i="0" dirty="0">
              <a:effectLst/>
              <a:latin typeface="medium-content-serif-font"/>
            </a:endParaRPr>
          </a:p>
          <a:p>
            <a:r>
              <a:rPr lang="en-AU" dirty="0"/>
              <a:t>The results are not outstanding as we are using simple networks. Deep Convolutional GAN (aka DCGAN) would produce better results than this.</a:t>
            </a:r>
            <a:endParaRPr lang="en-AU" b="0" i="0" dirty="0">
              <a:effectLst/>
              <a:latin typeface="medium-content-serif-font"/>
            </a:endParaRPr>
          </a:p>
        </p:txBody>
      </p:sp>
      <p:sp>
        <p:nvSpPr>
          <p:cNvPr id="7" name="TextBox 6">
            <a:extLst>
              <a:ext uri="{FF2B5EF4-FFF2-40B4-BE49-F238E27FC236}">
                <a16:creationId xmlns:a16="http://schemas.microsoft.com/office/drawing/2014/main" id="{FC95C046-5B4E-EC45-8789-0EDF5F0A56D9}"/>
              </a:ext>
            </a:extLst>
          </p:cNvPr>
          <p:cNvSpPr txBox="1"/>
          <p:nvPr/>
        </p:nvSpPr>
        <p:spPr>
          <a:xfrm>
            <a:off x="7576278" y="6120636"/>
            <a:ext cx="3034357" cy="369332"/>
          </a:xfrm>
          <a:prstGeom prst="rect">
            <a:avLst/>
          </a:prstGeom>
          <a:noFill/>
        </p:spPr>
        <p:txBody>
          <a:bodyPr wrap="none" rtlCol="0">
            <a:spAutoFit/>
          </a:bodyPr>
          <a:lstStyle/>
          <a:p>
            <a:r>
              <a:rPr lang="en-US" dirty="0"/>
              <a:t>Testing results from </a:t>
            </a:r>
            <a:r>
              <a:rPr lang="en-US" b="1" dirty="0">
                <a:solidFill>
                  <a:srgbClr val="C00000"/>
                </a:solidFill>
              </a:rPr>
              <a:t>Generator</a:t>
            </a:r>
          </a:p>
        </p:txBody>
      </p:sp>
      <p:sp>
        <p:nvSpPr>
          <p:cNvPr id="8" name="Rectangle 7">
            <a:extLst>
              <a:ext uri="{FF2B5EF4-FFF2-40B4-BE49-F238E27FC236}">
                <a16:creationId xmlns:a16="http://schemas.microsoft.com/office/drawing/2014/main" id="{53B0ACB2-B3B3-5D44-B0B2-17781A8BC720}"/>
              </a:ext>
            </a:extLst>
          </p:cNvPr>
          <p:cNvSpPr/>
          <p:nvPr/>
        </p:nvSpPr>
        <p:spPr>
          <a:xfrm>
            <a:off x="555812" y="6444477"/>
            <a:ext cx="4809073" cy="307777"/>
          </a:xfrm>
          <a:prstGeom prst="rect">
            <a:avLst/>
          </a:prstGeom>
        </p:spPr>
        <p:txBody>
          <a:bodyPr wrap="none">
            <a:spAutoFit/>
          </a:bodyPr>
          <a:lstStyle/>
          <a:p>
            <a:r>
              <a:rPr lang="en-US" sz="1400" dirty="0">
                <a:hlinkClick r:id="rId5"/>
              </a:rPr>
              <a:t>Image source: Understanding Generative Adversarial Networks</a:t>
            </a:r>
            <a:r>
              <a:rPr lang="en-US" sz="1400" dirty="0"/>
              <a:t>.</a:t>
            </a:r>
          </a:p>
        </p:txBody>
      </p:sp>
    </p:spTree>
    <p:extLst>
      <p:ext uri="{BB962C8B-B14F-4D97-AF65-F5344CB8AC3E}">
        <p14:creationId xmlns:p14="http://schemas.microsoft.com/office/powerpoint/2010/main" val="779253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C2C1-6E03-FD4E-9C07-1A5868CDC671}"/>
              </a:ext>
            </a:extLst>
          </p:cNvPr>
          <p:cNvSpPr>
            <a:spLocks noGrp="1"/>
          </p:cNvSpPr>
          <p:nvPr>
            <p:ph type="title"/>
          </p:nvPr>
        </p:nvSpPr>
        <p:spPr>
          <a:xfrm>
            <a:off x="163643" y="170252"/>
            <a:ext cx="10515600" cy="1325563"/>
          </a:xfrm>
        </p:spPr>
        <p:txBody>
          <a:bodyPr/>
          <a:lstStyle/>
          <a:p>
            <a:r>
              <a:rPr lang="en-US" dirty="0"/>
              <a:t>The Loss Function of a GAN</a:t>
            </a:r>
          </a:p>
        </p:txBody>
      </p:sp>
      <p:sp>
        <p:nvSpPr>
          <p:cNvPr id="3" name="Content Placeholder 2">
            <a:extLst>
              <a:ext uri="{FF2B5EF4-FFF2-40B4-BE49-F238E27FC236}">
                <a16:creationId xmlns:a16="http://schemas.microsoft.com/office/drawing/2014/main" id="{C1AC18E1-FEF5-FF41-B1B6-97C1B6F6019F}"/>
              </a:ext>
            </a:extLst>
          </p:cNvPr>
          <p:cNvSpPr>
            <a:spLocks noGrp="1"/>
          </p:cNvSpPr>
          <p:nvPr>
            <p:ph idx="1"/>
          </p:nvPr>
        </p:nvSpPr>
        <p:spPr>
          <a:xfrm>
            <a:off x="314792" y="1400584"/>
            <a:ext cx="6053527" cy="2670545"/>
          </a:xfrm>
        </p:spPr>
        <p:txBody>
          <a:bodyPr>
            <a:normAutofit lnSpcReduction="10000"/>
          </a:bodyPr>
          <a:lstStyle/>
          <a:p>
            <a:r>
              <a:rPr lang="en-AU" sz="2000" dirty="0"/>
              <a:t>G(z): Generator Network</a:t>
            </a:r>
          </a:p>
          <a:p>
            <a:r>
              <a:rPr lang="en-AU" sz="2000" dirty="0"/>
              <a:t>D(x): Discriminator Network</a:t>
            </a:r>
          </a:p>
          <a:p>
            <a:r>
              <a:rPr lang="en-AU" sz="2000" b="1" dirty="0" err="1"/>
              <a:t>Pdata</a:t>
            </a:r>
            <a:r>
              <a:rPr lang="en-AU" sz="2000" b="1" dirty="0"/>
              <a:t>(x): the distribution of real data;</a:t>
            </a:r>
          </a:p>
          <a:p>
            <a:r>
              <a:rPr lang="en-AU" sz="2000" b="1" dirty="0"/>
              <a:t>X: sample from </a:t>
            </a:r>
            <a:r>
              <a:rPr lang="en-AU" sz="2000" b="1" dirty="0" err="1"/>
              <a:t>Pdata</a:t>
            </a:r>
            <a:r>
              <a:rPr lang="en-AU" sz="2000" b="1" dirty="0"/>
              <a:t>(x).</a:t>
            </a:r>
          </a:p>
          <a:p>
            <a:r>
              <a:rPr lang="en-AU" sz="2000" b="1" dirty="0">
                <a:solidFill>
                  <a:schemeClr val="accent6"/>
                </a:solidFill>
              </a:rPr>
              <a:t>P(z): distribution of generator;</a:t>
            </a:r>
          </a:p>
          <a:p>
            <a:r>
              <a:rPr lang="en-AU" sz="2000" b="1" dirty="0">
                <a:solidFill>
                  <a:schemeClr val="accent6"/>
                </a:solidFill>
              </a:rPr>
              <a:t>Z: sample from </a:t>
            </a:r>
            <a:r>
              <a:rPr lang="en-AU" sz="2000" b="1" dirty="0" err="1">
                <a:solidFill>
                  <a:schemeClr val="accent6"/>
                </a:solidFill>
              </a:rPr>
              <a:t>Pz</a:t>
            </a:r>
            <a:r>
              <a:rPr lang="en-AU" sz="2000" b="1" dirty="0">
                <a:solidFill>
                  <a:schemeClr val="accent6"/>
                </a:solidFill>
              </a:rPr>
              <a:t>(z).</a:t>
            </a:r>
          </a:p>
          <a:p>
            <a:r>
              <a:rPr lang="en-AU" sz="2000" b="1" dirty="0">
                <a:solidFill>
                  <a:srgbClr val="0070C0"/>
                </a:solidFill>
              </a:rPr>
              <a:t>D(x): discriminative distribution</a:t>
            </a:r>
            <a:endParaRPr lang="en-US" sz="2000" b="1" dirty="0">
              <a:solidFill>
                <a:srgbClr val="0070C0"/>
              </a:solidFill>
            </a:endParaRPr>
          </a:p>
        </p:txBody>
      </p:sp>
      <p:sp>
        <p:nvSpPr>
          <p:cNvPr id="4" name="Slide Number Placeholder 3">
            <a:extLst>
              <a:ext uri="{FF2B5EF4-FFF2-40B4-BE49-F238E27FC236}">
                <a16:creationId xmlns:a16="http://schemas.microsoft.com/office/drawing/2014/main" id="{1897698E-8C28-0440-9126-FC5264361674}"/>
              </a:ext>
            </a:extLst>
          </p:cNvPr>
          <p:cNvSpPr>
            <a:spLocks noGrp="1"/>
          </p:cNvSpPr>
          <p:nvPr>
            <p:ph type="sldNum" sz="quarter" idx="12"/>
          </p:nvPr>
        </p:nvSpPr>
        <p:spPr/>
        <p:txBody>
          <a:bodyPr/>
          <a:lstStyle/>
          <a:p>
            <a:fld id="{A708E31A-B0B9-4751-B96A-D8DA46ED074F}" type="slidenum">
              <a:rPr lang="en-US" smtClean="0"/>
              <a:t>13</a:t>
            </a:fld>
            <a:endParaRPr lang="en-US"/>
          </a:p>
        </p:txBody>
      </p:sp>
      <p:pic>
        <p:nvPicPr>
          <p:cNvPr id="6" name="Picture 5">
            <a:extLst>
              <a:ext uri="{FF2B5EF4-FFF2-40B4-BE49-F238E27FC236}">
                <a16:creationId xmlns:a16="http://schemas.microsoft.com/office/drawing/2014/main" id="{C0E46849-8273-244F-BB1A-E901F8843E93}"/>
              </a:ext>
            </a:extLst>
          </p:cNvPr>
          <p:cNvPicPr>
            <a:picLocks noChangeAspect="1"/>
          </p:cNvPicPr>
          <p:nvPr/>
        </p:nvPicPr>
        <p:blipFill>
          <a:blip r:embed="rId2"/>
          <a:stretch>
            <a:fillRect/>
          </a:stretch>
        </p:blipFill>
        <p:spPr>
          <a:xfrm>
            <a:off x="5399642" y="3558616"/>
            <a:ext cx="6239212" cy="2113200"/>
          </a:xfrm>
          <a:prstGeom prst="rect">
            <a:avLst/>
          </a:prstGeom>
        </p:spPr>
      </p:pic>
      <p:pic>
        <p:nvPicPr>
          <p:cNvPr id="7" name="Picture 6">
            <a:extLst>
              <a:ext uri="{FF2B5EF4-FFF2-40B4-BE49-F238E27FC236}">
                <a16:creationId xmlns:a16="http://schemas.microsoft.com/office/drawing/2014/main" id="{4786D115-049D-DF48-A18A-A77C59D76061}"/>
              </a:ext>
            </a:extLst>
          </p:cNvPr>
          <p:cNvPicPr>
            <a:picLocks noChangeAspect="1"/>
          </p:cNvPicPr>
          <p:nvPr/>
        </p:nvPicPr>
        <p:blipFill>
          <a:blip r:embed="rId3"/>
          <a:stretch>
            <a:fillRect/>
          </a:stretch>
        </p:blipFill>
        <p:spPr>
          <a:xfrm>
            <a:off x="5767928" y="1331829"/>
            <a:ext cx="5502640" cy="2380452"/>
          </a:xfrm>
          <a:prstGeom prst="rect">
            <a:avLst/>
          </a:prstGeom>
        </p:spPr>
      </p:pic>
      <p:sp>
        <p:nvSpPr>
          <p:cNvPr id="8" name="TextBox 7">
            <a:extLst>
              <a:ext uri="{FF2B5EF4-FFF2-40B4-BE49-F238E27FC236}">
                <a16:creationId xmlns:a16="http://schemas.microsoft.com/office/drawing/2014/main" id="{482545BC-8604-7245-BB4D-A299E9972E13}"/>
              </a:ext>
            </a:extLst>
          </p:cNvPr>
          <p:cNvSpPr txBox="1"/>
          <p:nvPr/>
        </p:nvSpPr>
        <p:spPr>
          <a:xfrm>
            <a:off x="354768" y="4139884"/>
            <a:ext cx="5066675" cy="2585323"/>
          </a:xfrm>
          <a:prstGeom prst="rect">
            <a:avLst/>
          </a:prstGeom>
          <a:noFill/>
        </p:spPr>
        <p:txBody>
          <a:bodyPr wrap="square" rtlCol="0">
            <a:spAutoFit/>
          </a:bodyPr>
          <a:lstStyle/>
          <a:p>
            <a:pPr marL="342900" indent="-342900">
              <a:buFont typeface="+mj-lt"/>
              <a:buAutoNum type="alphaLcParenR"/>
            </a:pPr>
            <a:r>
              <a:rPr lang="en-AU" dirty="0"/>
              <a:t>an adversarial pair near convergence.</a:t>
            </a:r>
          </a:p>
          <a:p>
            <a:pPr marL="342900" indent="-342900">
              <a:buFont typeface="+mj-lt"/>
              <a:buAutoNum type="alphaLcParenR"/>
            </a:pPr>
            <a:r>
              <a:rPr lang="en-AU" dirty="0"/>
              <a:t>D is trained to discriminate samples from data.</a:t>
            </a:r>
          </a:p>
          <a:p>
            <a:pPr marL="342900" indent="-342900">
              <a:buFont typeface="+mj-lt"/>
              <a:buAutoNum type="alphaLcParenR"/>
            </a:pPr>
            <a:r>
              <a:rPr lang="en-AU" dirty="0"/>
              <a:t>After an update to G.</a:t>
            </a:r>
          </a:p>
          <a:p>
            <a:pPr marL="342900" indent="-342900">
              <a:buFont typeface="+mj-lt"/>
              <a:buAutoNum type="alphaLcParenR"/>
            </a:pPr>
            <a:r>
              <a:rPr lang="en-AU" dirty="0"/>
              <a:t>After several steps of training.</a:t>
            </a:r>
          </a:p>
          <a:p>
            <a:pPr marL="342900" indent="-342900">
              <a:buFont typeface="+mj-lt"/>
              <a:buAutoNum type="alphaLcParenR"/>
            </a:pPr>
            <a:endParaRPr lang="en-AU" dirty="0"/>
          </a:p>
          <a:p>
            <a:r>
              <a:rPr lang="en-AU" dirty="0"/>
              <a:t>if G and D have enough capacity, they will reach a point at which both cannot improve.</a:t>
            </a:r>
          </a:p>
          <a:p>
            <a:r>
              <a:rPr lang="en-AU" dirty="0"/>
              <a:t>The discriminator is unable to differentiate between the two distributions, i.e. D(x) = ½.</a:t>
            </a:r>
            <a:endParaRPr lang="en-US" dirty="0"/>
          </a:p>
        </p:txBody>
      </p:sp>
      <p:sp>
        <p:nvSpPr>
          <p:cNvPr id="5" name="Rectangle 4">
            <a:extLst>
              <a:ext uri="{FF2B5EF4-FFF2-40B4-BE49-F238E27FC236}">
                <a16:creationId xmlns:a16="http://schemas.microsoft.com/office/drawing/2014/main" id="{BBE2452F-3E85-3244-8415-332BC997C7A2}"/>
              </a:ext>
            </a:extLst>
          </p:cNvPr>
          <p:cNvSpPr/>
          <p:nvPr/>
        </p:nvSpPr>
        <p:spPr>
          <a:xfrm>
            <a:off x="5877806" y="5957248"/>
            <a:ext cx="5909186" cy="461665"/>
          </a:xfrm>
          <a:prstGeom prst="rect">
            <a:avLst/>
          </a:prstGeom>
        </p:spPr>
        <p:txBody>
          <a:bodyPr wrap="square">
            <a:spAutoFit/>
          </a:bodyPr>
          <a:lstStyle/>
          <a:p>
            <a:r>
              <a:rPr lang="en-US" sz="1200" dirty="0"/>
              <a:t>Image from : </a:t>
            </a:r>
            <a:r>
              <a:rPr lang="en-US" sz="1200" dirty="0">
                <a:hlinkClick r:id="rId4"/>
              </a:rPr>
              <a:t>https://www.analyticsvidhya.com/blog/2017/06/introductory-generative-adversarial-networks-gans/</a:t>
            </a:r>
            <a:r>
              <a:rPr lang="en-US" sz="1200" dirty="0"/>
              <a:t> ; GAN paper.</a:t>
            </a:r>
          </a:p>
        </p:txBody>
      </p:sp>
    </p:spTree>
    <p:extLst>
      <p:ext uri="{BB962C8B-B14F-4D97-AF65-F5344CB8AC3E}">
        <p14:creationId xmlns:p14="http://schemas.microsoft.com/office/powerpoint/2010/main" val="792118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1CE5F-8F92-AA43-B4FB-241728749889}"/>
              </a:ext>
            </a:extLst>
          </p:cNvPr>
          <p:cNvSpPr>
            <a:spLocks noGrp="1"/>
          </p:cNvSpPr>
          <p:nvPr>
            <p:ph type="title"/>
          </p:nvPr>
        </p:nvSpPr>
        <p:spPr>
          <a:xfrm>
            <a:off x="138545" y="105417"/>
            <a:ext cx="10515600" cy="796682"/>
          </a:xfrm>
        </p:spPr>
        <p:txBody>
          <a:bodyPr/>
          <a:lstStyle/>
          <a:p>
            <a:r>
              <a:rPr lang="en-US" dirty="0"/>
              <a:t>The Loss Function of a GAN</a:t>
            </a:r>
          </a:p>
        </p:txBody>
      </p:sp>
      <p:pic>
        <p:nvPicPr>
          <p:cNvPr id="6" name="Content Placeholder 5">
            <a:extLst>
              <a:ext uri="{FF2B5EF4-FFF2-40B4-BE49-F238E27FC236}">
                <a16:creationId xmlns:a16="http://schemas.microsoft.com/office/drawing/2014/main" id="{57398896-5984-8D45-A244-88ABD4B34D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2505" y="1039145"/>
            <a:ext cx="8813169" cy="793733"/>
          </a:xfrm>
        </p:spPr>
      </p:pic>
      <p:sp>
        <p:nvSpPr>
          <p:cNvPr id="4" name="Slide Number Placeholder 3">
            <a:extLst>
              <a:ext uri="{FF2B5EF4-FFF2-40B4-BE49-F238E27FC236}">
                <a16:creationId xmlns:a16="http://schemas.microsoft.com/office/drawing/2014/main" id="{4C8B1B4D-B5BE-994A-8574-CCEF5139EB3F}"/>
              </a:ext>
            </a:extLst>
          </p:cNvPr>
          <p:cNvSpPr>
            <a:spLocks noGrp="1"/>
          </p:cNvSpPr>
          <p:nvPr>
            <p:ph type="sldNum" sz="quarter" idx="12"/>
          </p:nvPr>
        </p:nvSpPr>
        <p:spPr/>
        <p:txBody>
          <a:bodyPr/>
          <a:lstStyle/>
          <a:p>
            <a:fld id="{A708E31A-B0B9-4751-B96A-D8DA46ED074F}" type="slidenum">
              <a:rPr lang="en-US" smtClean="0"/>
              <a:t>14</a:t>
            </a:fld>
            <a:endParaRPr lang="en-US"/>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7626CD8-8E20-E94C-B896-56EDED33E291}"/>
                  </a:ext>
                </a:extLst>
              </p:cNvPr>
              <p:cNvSpPr/>
              <p:nvPr/>
            </p:nvSpPr>
            <p:spPr>
              <a:xfrm>
                <a:off x="296397" y="2078116"/>
                <a:ext cx="11057403" cy="1323439"/>
              </a:xfrm>
              <a:prstGeom prst="rect">
                <a:avLst/>
              </a:prstGeom>
            </p:spPr>
            <p:txBody>
              <a:bodyPr wrap="square">
                <a:spAutoFit/>
              </a:bodyPr>
              <a:lstStyle/>
              <a:p>
                <a:pPr marL="285750" indent="-285750">
                  <a:buFont typeface="Arial" panose="020B0604020202020204" pitchFamily="34" charset="0"/>
                  <a:buChar char="•"/>
                </a:pPr>
                <a:r>
                  <a:rPr lang="en-AU" sz="2000" dirty="0">
                    <a:solidFill>
                      <a:srgbClr val="000000"/>
                    </a:solidFill>
                    <a:hlinkClick r:id="rId3"/>
                  </a:rPr>
                  <a:t>Cross entropy</a:t>
                </a:r>
                <a:r>
                  <a:rPr lang="en-AU" sz="2000" dirty="0">
                    <a:solidFill>
                      <a:srgbClr val="000000"/>
                    </a:solidFill>
                  </a:rPr>
                  <a:t>:  </a:t>
                </a:r>
                <a14:m>
                  <m:oMath xmlns:m="http://schemas.openxmlformats.org/officeDocument/2006/math">
                    <m:r>
                      <a:rPr lang="en-US" sz="2000" b="0" i="1" smtClean="0">
                        <a:solidFill>
                          <a:srgbClr val="000000"/>
                        </a:solidFill>
                        <a:latin typeface="Cambria Math" panose="02040503050406030204" pitchFamily="18" charset="0"/>
                      </a:rPr>
                      <m:t>𝐻</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𝑝</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𝑞</m:t>
                        </m:r>
                      </m:e>
                    </m:d>
                    <m:r>
                      <a:rPr lang="en-US" sz="2000" b="0" i="1" smtClean="0">
                        <a:solidFill>
                          <a:srgbClr val="000000"/>
                        </a:solidFill>
                        <a:latin typeface="Cambria Math" panose="02040503050406030204" pitchFamily="18" charset="0"/>
                      </a:rPr>
                      <m:t>:=−</m:t>
                    </m:r>
                    <m:nary>
                      <m:naryPr>
                        <m:chr m:val="∑"/>
                        <m:supHide m:val="on"/>
                        <m:ctrlPr>
                          <a:rPr lang="en-US" sz="2000" b="0" i="1" smtClean="0">
                            <a:solidFill>
                              <a:srgbClr val="000000"/>
                            </a:solidFill>
                            <a:latin typeface="Cambria Math" panose="02040503050406030204" pitchFamily="18" charset="0"/>
                          </a:rPr>
                        </m:ctrlPr>
                      </m:naryPr>
                      <m:sub>
                        <m:r>
                          <m:rPr>
                            <m:brk m:alnAt="7"/>
                          </m:rPr>
                          <a:rPr lang="en-US" sz="2000" b="0" i="1" smtClean="0">
                            <a:solidFill>
                              <a:srgbClr val="000000"/>
                            </a:solidFill>
                            <a:latin typeface="Cambria Math" panose="02040503050406030204" pitchFamily="18" charset="0"/>
                          </a:rPr>
                          <m:t>𝑖</m:t>
                        </m:r>
                      </m:sub>
                      <m:sup/>
                      <m:e>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𝑝</m:t>
                            </m:r>
                          </m:e>
                          <m:sub>
                            <m:r>
                              <a:rPr lang="en-US" sz="2000" b="0" i="1" smtClean="0">
                                <a:solidFill>
                                  <a:srgbClr val="000000"/>
                                </a:solidFill>
                                <a:latin typeface="Cambria Math" panose="02040503050406030204" pitchFamily="18" charset="0"/>
                              </a:rPr>
                              <m:t>𝑖</m:t>
                            </m:r>
                          </m:sub>
                        </m:sSub>
                        <m:func>
                          <m:funcPr>
                            <m:ctrlPr>
                              <a:rPr lang="en-US" sz="2000" b="0" i="1" smtClean="0">
                                <a:solidFill>
                                  <a:srgbClr val="000000"/>
                                </a:solidFill>
                                <a:latin typeface="Cambria Math" panose="02040503050406030204" pitchFamily="18" charset="0"/>
                              </a:rPr>
                            </m:ctrlPr>
                          </m:funcPr>
                          <m:fName>
                            <m:r>
                              <m:rPr>
                                <m:sty m:val="p"/>
                              </m:rPr>
                              <a:rPr lang="en-US" sz="2000" b="0" i="0" smtClean="0">
                                <a:solidFill>
                                  <a:srgbClr val="000000"/>
                                </a:solidFill>
                                <a:latin typeface="Cambria Math" panose="02040503050406030204" pitchFamily="18" charset="0"/>
                              </a:rPr>
                              <m:t>log</m:t>
                            </m:r>
                          </m:fName>
                          <m:e>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𝑞</m:t>
                                </m:r>
                              </m:e>
                              <m:sub>
                                <m:r>
                                  <a:rPr lang="en-US" sz="2000" b="0" i="1" smtClean="0">
                                    <a:solidFill>
                                      <a:srgbClr val="000000"/>
                                    </a:solidFill>
                                    <a:latin typeface="Cambria Math" panose="02040503050406030204" pitchFamily="18" charset="0"/>
                                  </a:rPr>
                                  <m:t>𝑖</m:t>
                                </m:r>
                              </m:sub>
                            </m:sSub>
                          </m:e>
                        </m:func>
                      </m:e>
                    </m:nary>
                  </m:oMath>
                </a14:m>
                <a:r>
                  <a:rPr lang="en-AU" sz="2000" dirty="0"/>
                  <a:t> where </a:t>
                </a:r>
                <a14:m>
                  <m:oMath xmlns:m="http://schemas.openxmlformats.org/officeDocument/2006/math">
                    <m:r>
                      <a:rPr lang="en-AU" sz="2000" i="1" dirty="0" smtClean="0">
                        <a:latin typeface="Cambria Math" panose="02040503050406030204" pitchFamily="18" charset="0"/>
                      </a:rPr>
                      <m:t>𝑝</m:t>
                    </m:r>
                  </m:oMath>
                </a14:m>
                <a:r>
                  <a:rPr lang="en-AU" sz="2000" dirty="0"/>
                  <a:t> and </a:t>
                </a:r>
                <a14:m>
                  <m:oMath xmlns:m="http://schemas.openxmlformats.org/officeDocument/2006/math">
                    <m:r>
                      <a:rPr lang="en-AU" sz="2000" i="1" dirty="0" smtClean="0">
                        <a:latin typeface="Cambria Math" panose="02040503050406030204" pitchFamily="18" charset="0"/>
                      </a:rPr>
                      <m:t>𝑞</m:t>
                    </m:r>
                  </m:oMath>
                </a14:m>
                <a:r>
                  <a:rPr lang="en-AU" sz="2000" dirty="0"/>
                  <a:t> denote a “true” and an “empirical/estimated” distribution.</a:t>
                </a:r>
                <a:endParaRPr lang="en-AU" sz="2000" b="0" i="0" dirty="0">
                  <a:solidFill>
                    <a:srgbClr val="000000"/>
                  </a:solidFill>
                  <a:effectLst/>
                </a:endParaRPr>
              </a:p>
              <a:p>
                <a:pPr marL="285750" indent="-285750">
                  <a:buFont typeface="Arial" panose="020B0604020202020204" pitchFamily="34" charset="0"/>
                  <a:buChar char="•"/>
                </a:pPr>
                <a:r>
                  <a:rPr lang="en-AU" sz="2000" dirty="0"/>
                  <a:t>For one data point </a:t>
                </a:r>
                <a14:m>
                  <m:oMath xmlns:m="http://schemas.openxmlformats.org/officeDocument/2006/math">
                    <m:sSub>
                      <m:sSubPr>
                        <m:ctrlPr>
                          <a:rPr lang="en-AU" sz="2000" i="1" dirty="0" smtClean="0">
                            <a:latin typeface="Cambria Math" panose="02040503050406030204" pitchFamily="18" charset="0"/>
                          </a:rPr>
                        </m:ctrlPr>
                      </m:sSubPr>
                      <m:e>
                        <m:r>
                          <a:rPr lang="en-AU" sz="2000" i="1" dirty="0" smtClean="0">
                            <a:latin typeface="Cambria Math" panose="02040503050406030204" pitchFamily="18" charset="0"/>
                          </a:rPr>
                          <m:t>𝑥</m:t>
                        </m:r>
                      </m:e>
                      <m:sub>
                        <m:r>
                          <a:rPr lang="en-AU" sz="2000" i="1" dirty="0">
                            <a:latin typeface="Cambria Math" panose="02040503050406030204" pitchFamily="18" charset="0"/>
                          </a:rPr>
                          <m:t>1</m:t>
                        </m:r>
                      </m:sub>
                    </m:sSub>
                  </m:oMath>
                </a14:m>
                <a:r>
                  <a:rPr lang="en-AU" sz="2000" dirty="0"/>
                  <a:t> and its label from a binary classification task, we get the following loss function, where here I’ve changed the input to be more precise:</a:t>
                </a:r>
                <a:endParaRPr lang="en-AU" sz="2000" b="0" i="0" dirty="0">
                  <a:solidFill>
                    <a:srgbClr val="000000"/>
                  </a:solidFill>
                  <a:effectLst/>
                </a:endParaRPr>
              </a:p>
            </p:txBody>
          </p:sp>
        </mc:Choice>
        <mc:Fallback xmlns="">
          <p:sp>
            <p:nvSpPr>
              <p:cNvPr id="9" name="Rectangle 8">
                <a:extLst>
                  <a:ext uri="{FF2B5EF4-FFF2-40B4-BE49-F238E27FC236}">
                    <a16:creationId xmlns:a16="http://schemas.microsoft.com/office/drawing/2014/main" id="{47626CD8-8E20-E94C-B896-56EDED33E291}"/>
                  </a:ext>
                </a:extLst>
              </p:cNvPr>
              <p:cNvSpPr>
                <a:spLocks noRot="1" noChangeAspect="1" noMove="1" noResize="1" noEditPoints="1" noAdjustHandles="1" noChangeArrowheads="1" noChangeShapeType="1" noTextEdit="1"/>
              </p:cNvSpPr>
              <p:nvPr/>
            </p:nvSpPr>
            <p:spPr>
              <a:xfrm>
                <a:off x="296397" y="2078116"/>
                <a:ext cx="11057403" cy="1323439"/>
              </a:xfrm>
              <a:prstGeom prst="rect">
                <a:avLst/>
              </a:prstGeom>
              <a:blipFill>
                <a:blip r:embed="rId4"/>
                <a:stretch>
                  <a:fillRect l="-344" t="-35238" b="-6667"/>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0C746B15-2939-C946-A6A0-D8623C4E7B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6092" y="5059409"/>
            <a:ext cx="7124700" cy="876300"/>
          </a:xfrm>
          <a:prstGeom prst="rect">
            <a:avLst/>
          </a:prstGeom>
        </p:spPr>
      </p:pic>
      <p:pic>
        <p:nvPicPr>
          <p:cNvPr id="15" name="Picture 14">
            <a:extLst>
              <a:ext uri="{FF2B5EF4-FFF2-40B4-BE49-F238E27FC236}">
                <a16:creationId xmlns:a16="http://schemas.microsoft.com/office/drawing/2014/main" id="{43BDD7EC-DDAC-314C-ADCF-E340E1516E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1418" y="4260346"/>
            <a:ext cx="6692900" cy="787400"/>
          </a:xfrm>
          <a:prstGeom prst="rect">
            <a:avLst/>
          </a:prstGeom>
        </p:spPr>
      </p:pic>
      <p:pic>
        <p:nvPicPr>
          <p:cNvPr id="17" name="Picture 16">
            <a:extLst>
              <a:ext uri="{FF2B5EF4-FFF2-40B4-BE49-F238E27FC236}">
                <a16:creationId xmlns:a16="http://schemas.microsoft.com/office/drawing/2014/main" id="{4D6E5987-9A03-1848-BF15-1FDC3D4414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1267" y="3566655"/>
            <a:ext cx="6070600" cy="622300"/>
          </a:xfrm>
          <a:prstGeom prst="rect">
            <a:avLst/>
          </a:prstGeom>
        </p:spPr>
      </p:pic>
      <p:sp>
        <p:nvSpPr>
          <p:cNvPr id="18" name="TextBox 17">
            <a:extLst>
              <a:ext uri="{FF2B5EF4-FFF2-40B4-BE49-F238E27FC236}">
                <a16:creationId xmlns:a16="http://schemas.microsoft.com/office/drawing/2014/main" id="{E1AC19E1-14E1-2B4C-BB11-2BE4D5F1FF9D}"/>
              </a:ext>
            </a:extLst>
          </p:cNvPr>
          <p:cNvSpPr txBox="1"/>
          <p:nvPr/>
        </p:nvSpPr>
        <p:spPr>
          <a:xfrm>
            <a:off x="484816" y="5301230"/>
            <a:ext cx="2627001" cy="369332"/>
          </a:xfrm>
          <a:prstGeom prst="rect">
            <a:avLst/>
          </a:prstGeom>
          <a:noFill/>
        </p:spPr>
        <p:txBody>
          <a:bodyPr wrap="none" rtlCol="0">
            <a:spAutoFit/>
          </a:bodyPr>
          <a:lstStyle/>
          <a:p>
            <a:r>
              <a:rPr lang="en-US" dirty="0"/>
              <a:t>Infinite samples (</a:t>
            </a:r>
            <a:r>
              <a:rPr lang="en-US" dirty="0" err="1"/>
              <a:t>yi</a:t>
            </a:r>
            <a:r>
              <a:rPr lang="en-US" dirty="0"/>
              <a:t> = 1/2):</a:t>
            </a:r>
          </a:p>
        </p:txBody>
      </p:sp>
      <p:sp>
        <p:nvSpPr>
          <p:cNvPr id="19" name="TextBox 18">
            <a:extLst>
              <a:ext uri="{FF2B5EF4-FFF2-40B4-BE49-F238E27FC236}">
                <a16:creationId xmlns:a16="http://schemas.microsoft.com/office/drawing/2014/main" id="{053B8CF3-43B6-B642-96F6-34137FF6AF5E}"/>
              </a:ext>
            </a:extLst>
          </p:cNvPr>
          <p:cNvSpPr txBox="1"/>
          <p:nvPr/>
        </p:nvSpPr>
        <p:spPr>
          <a:xfrm>
            <a:off x="495935" y="4469380"/>
            <a:ext cx="1213794" cy="369332"/>
          </a:xfrm>
          <a:prstGeom prst="rect">
            <a:avLst/>
          </a:prstGeom>
          <a:noFill/>
        </p:spPr>
        <p:txBody>
          <a:bodyPr wrap="none" rtlCol="0">
            <a:spAutoFit/>
          </a:bodyPr>
          <a:lstStyle/>
          <a:p>
            <a:r>
              <a:rPr lang="en-US" dirty="0"/>
              <a:t>N samples:</a:t>
            </a:r>
          </a:p>
        </p:txBody>
      </p:sp>
      <p:sp>
        <p:nvSpPr>
          <p:cNvPr id="20" name="TextBox 19">
            <a:extLst>
              <a:ext uri="{FF2B5EF4-FFF2-40B4-BE49-F238E27FC236}">
                <a16:creationId xmlns:a16="http://schemas.microsoft.com/office/drawing/2014/main" id="{23F5626A-B9AA-2C4B-8614-708A4D129C58}"/>
              </a:ext>
            </a:extLst>
          </p:cNvPr>
          <p:cNvSpPr txBox="1"/>
          <p:nvPr/>
        </p:nvSpPr>
        <p:spPr>
          <a:xfrm>
            <a:off x="495935" y="3693139"/>
            <a:ext cx="1454244" cy="369332"/>
          </a:xfrm>
          <a:prstGeom prst="rect">
            <a:avLst/>
          </a:prstGeom>
          <a:noFill/>
        </p:spPr>
        <p:txBody>
          <a:bodyPr wrap="none" rtlCol="0">
            <a:spAutoFit/>
          </a:bodyPr>
          <a:lstStyle/>
          <a:p>
            <a:r>
              <a:rPr lang="en-US" dirty="0"/>
              <a:t>One samples:</a:t>
            </a:r>
          </a:p>
        </p:txBody>
      </p:sp>
    </p:spTree>
    <p:extLst>
      <p:ext uri="{BB962C8B-B14F-4D97-AF65-F5344CB8AC3E}">
        <p14:creationId xmlns:p14="http://schemas.microsoft.com/office/powerpoint/2010/main" val="689919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C320D-8589-D44D-9FD7-5A5EF7827F04}"/>
              </a:ext>
            </a:extLst>
          </p:cNvPr>
          <p:cNvSpPr>
            <a:spLocks noGrp="1"/>
          </p:cNvSpPr>
          <p:nvPr>
            <p:ph type="title"/>
          </p:nvPr>
        </p:nvSpPr>
        <p:spPr>
          <a:xfrm>
            <a:off x="0" y="0"/>
            <a:ext cx="10515600" cy="1325563"/>
          </a:xfrm>
        </p:spPr>
        <p:txBody>
          <a:bodyPr/>
          <a:lstStyle/>
          <a:p>
            <a:r>
              <a:rPr lang="en-US" dirty="0"/>
              <a:t>The Loss Function of a GAN (Cont.)</a:t>
            </a:r>
          </a:p>
        </p:txBody>
      </p:sp>
      <p:pic>
        <p:nvPicPr>
          <p:cNvPr id="5" name="Content Placeholder 5">
            <a:extLst>
              <a:ext uri="{FF2B5EF4-FFF2-40B4-BE49-F238E27FC236}">
                <a16:creationId xmlns:a16="http://schemas.microsoft.com/office/drawing/2014/main" id="{A60FD7FE-D80C-DC46-A96F-85E8F31657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382" y="1062327"/>
            <a:ext cx="8178800" cy="736600"/>
          </a:xfrm>
        </p:spPr>
      </p:pic>
      <p:sp>
        <p:nvSpPr>
          <p:cNvPr id="4" name="Slide Number Placeholder 3">
            <a:extLst>
              <a:ext uri="{FF2B5EF4-FFF2-40B4-BE49-F238E27FC236}">
                <a16:creationId xmlns:a16="http://schemas.microsoft.com/office/drawing/2014/main" id="{E2E14554-5674-3744-B2B8-2C5B7BD86D80}"/>
              </a:ext>
            </a:extLst>
          </p:cNvPr>
          <p:cNvSpPr>
            <a:spLocks noGrp="1"/>
          </p:cNvSpPr>
          <p:nvPr>
            <p:ph type="sldNum" sz="quarter" idx="12"/>
          </p:nvPr>
        </p:nvSpPr>
        <p:spPr/>
        <p:txBody>
          <a:bodyPr/>
          <a:lstStyle/>
          <a:p>
            <a:fld id="{A708E31A-B0B9-4751-B96A-D8DA46ED074F}" type="slidenum">
              <a:rPr lang="en-US" smtClean="0"/>
              <a:t>15</a:t>
            </a:fld>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3637622-2C27-584B-A2A9-B54C463D94D2}"/>
                  </a:ext>
                </a:extLst>
              </p:cNvPr>
              <p:cNvSpPr/>
              <p:nvPr/>
            </p:nvSpPr>
            <p:spPr>
              <a:xfrm>
                <a:off x="296397" y="1937472"/>
                <a:ext cx="11057403" cy="1817677"/>
              </a:xfrm>
              <a:prstGeom prst="rect">
                <a:avLst/>
              </a:prstGeom>
            </p:spPr>
            <p:txBody>
              <a:bodyPr wrap="square">
                <a:spAutoFit/>
              </a:bodyPr>
              <a:lstStyle/>
              <a:p>
                <a:pPr marL="285750" indent="-285750">
                  <a:buFont typeface="Arial" panose="020B0604020202020204" pitchFamily="34" charset="0"/>
                  <a:buChar char="•"/>
                </a:pPr>
                <a:r>
                  <a:rPr lang="en-US" sz="2000" dirty="0">
                    <a:solidFill>
                      <a:srgbClr val="000000"/>
                    </a:solidFill>
                  </a:rPr>
                  <a:t> </a:t>
                </a:r>
                <a:r>
                  <a:rPr lang="en-AU" sz="2000" dirty="0">
                    <a:solidFill>
                      <a:srgbClr val="000000"/>
                    </a:solidFill>
                  </a:rPr>
                  <a:t>Understanding the </a:t>
                </a:r>
                <a14:m>
                  <m:oMath xmlns:m="http://schemas.openxmlformats.org/officeDocument/2006/math">
                    <m:func>
                      <m:funcPr>
                        <m:ctrlPr>
                          <a:rPr lang="en-US" sz="2000" b="0" i="1" smtClean="0">
                            <a:solidFill>
                              <a:srgbClr val="000000"/>
                            </a:solidFill>
                            <a:latin typeface="Cambria Math" panose="02040503050406030204" pitchFamily="18" charset="0"/>
                          </a:rPr>
                        </m:ctrlPr>
                      </m:funcPr>
                      <m:fName>
                        <m:limLow>
                          <m:limLowPr>
                            <m:ctrlPr>
                              <a:rPr lang="en-US" sz="2000" b="0" i="1" smtClean="0">
                                <a:solidFill>
                                  <a:srgbClr val="000000"/>
                                </a:solidFill>
                                <a:latin typeface="Cambria Math" panose="02040503050406030204" pitchFamily="18" charset="0"/>
                              </a:rPr>
                            </m:ctrlPr>
                          </m:limLowPr>
                          <m:e>
                            <m:r>
                              <m:rPr>
                                <m:sty m:val="p"/>
                              </m:rPr>
                              <a:rPr lang="en-US" sz="2000" b="0" i="0" smtClean="0">
                                <a:solidFill>
                                  <a:srgbClr val="000000"/>
                                </a:solidFill>
                                <a:latin typeface="Cambria Math" panose="02040503050406030204" pitchFamily="18" charset="0"/>
                              </a:rPr>
                              <m:t>min</m:t>
                            </m:r>
                          </m:e>
                          <m:lim>
                            <m:r>
                              <a:rPr lang="en-US" sz="2000" b="0" i="1" smtClean="0">
                                <a:solidFill>
                                  <a:srgbClr val="000000"/>
                                </a:solidFill>
                                <a:latin typeface="Cambria Math" panose="02040503050406030204" pitchFamily="18" charset="0"/>
                              </a:rPr>
                              <m:t>𝐺</m:t>
                            </m:r>
                          </m:lim>
                        </m:limLow>
                      </m:fName>
                      <m:e>
                        <m:func>
                          <m:funcPr>
                            <m:ctrlPr>
                              <a:rPr lang="en-US" sz="2000" b="0" i="1" smtClean="0">
                                <a:solidFill>
                                  <a:srgbClr val="000000"/>
                                </a:solidFill>
                                <a:latin typeface="Cambria Math" panose="02040503050406030204" pitchFamily="18" charset="0"/>
                              </a:rPr>
                            </m:ctrlPr>
                          </m:funcPr>
                          <m:fName>
                            <m:limLow>
                              <m:limLowPr>
                                <m:ctrlPr>
                                  <a:rPr lang="en-US" sz="2000" b="0" i="1" smtClean="0">
                                    <a:solidFill>
                                      <a:srgbClr val="000000"/>
                                    </a:solidFill>
                                    <a:latin typeface="Cambria Math" panose="02040503050406030204" pitchFamily="18" charset="0"/>
                                  </a:rPr>
                                </m:ctrlPr>
                              </m:limLowPr>
                              <m:e>
                                <m:r>
                                  <m:rPr>
                                    <m:sty m:val="p"/>
                                  </m:rPr>
                                  <a:rPr lang="en-US" sz="2000" b="0" i="0" smtClean="0">
                                    <a:solidFill>
                                      <a:srgbClr val="000000"/>
                                    </a:solidFill>
                                    <a:latin typeface="Cambria Math" panose="02040503050406030204" pitchFamily="18" charset="0"/>
                                  </a:rPr>
                                  <m:t>max</m:t>
                                </m:r>
                              </m:e>
                              <m:lim>
                                <m:r>
                                  <a:rPr lang="en-US" sz="2000" b="0" i="1" smtClean="0">
                                    <a:solidFill>
                                      <a:srgbClr val="000000"/>
                                    </a:solidFill>
                                    <a:latin typeface="Cambria Math" panose="02040503050406030204" pitchFamily="18" charset="0"/>
                                  </a:rPr>
                                  <m:t>𝐷</m:t>
                                </m:r>
                              </m:lim>
                            </m:limLow>
                          </m:fName>
                          <m:e>
                            <m:r>
                              <a:rPr lang="en-US" sz="2000" b="0" i="1" smtClean="0">
                                <a:solidFill>
                                  <a:srgbClr val="000000"/>
                                </a:solidFill>
                                <a:latin typeface="Cambria Math" panose="02040503050406030204" pitchFamily="18" charset="0"/>
                              </a:rPr>
                              <m:t>𝑉</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𝐷</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𝐺</m:t>
                                </m:r>
                              </m:e>
                            </m:d>
                            <m:r>
                              <a:rPr lang="en-US" sz="2000" b="0" i="1" smtClean="0">
                                <a:solidFill>
                                  <a:srgbClr val="000000"/>
                                </a:solidFill>
                                <a:latin typeface="Cambria Math" panose="02040503050406030204" pitchFamily="18" charset="0"/>
                              </a:rPr>
                              <m:t> </m:t>
                            </m:r>
                          </m:e>
                        </m:func>
                      </m:e>
                    </m:func>
                  </m:oMath>
                </a14:m>
                <a:r>
                  <a:rPr lang="en-AU" sz="2000" b="0" i="0" dirty="0">
                    <a:solidFill>
                      <a:srgbClr val="000000"/>
                    </a:solidFill>
                    <a:effectLst/>
                  </a:rPr>
                  <a:t>.</a:t>
                </a:r>
              </a:p>
              <a:p>
                <a:pPr marL="285750" indent="-285750">
                  <a:buFont typeface="Arial" panose="020B0604020202020204" pitchFamily="34" charset="0"/>
                  <a:buChar char="•"/>
                </a:pPr>
                <a:endParaRPr lang="en-AU" sz="2000" dirty="0">
                  <a:solidFill>
                    <a:srgbClr val="000000"/>
                  </a:solidFill>
                </a:endParaRPr>
              </a:p>
              <a:p>
                <a:pPr marL="285750" indent="-285750">
                  <a:buFont typeface="Arial" panose="020B0604020202020204" pitchFamily="34" charset="0"/>
                  <a:buChar char="•"/>
                </a:pPr>
                <a:r>
                  <a:rPr lang="en-AU" sz="2000" dirty="0">
                    <a:solidFill>
                      <a:srgbClr val="000000"/>
                    </a:solidFill>
                  </a:rPr>
                  <a:t>V(D,G) means the measurement of difference of  x and z.</a:t>
                </a:r>
              </a:p>
              <a:p>
                <a:pPr marL="342900" indent="-342900">
                  <a:buFont typeface="Arial" panose="020B0604020202020204" pitchFamily="34" charset="0"/>
                  <a:buChar char="•"/>
                </a:pPr>
                <a14:m>
                  <m:oMath xmlns:m="http://schemas.openxmlformats.org/officeDocument/2006/math">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max</m:t>
                            </m:r>
                          </m:e>
                          <m:lim>
                            <m:r>
                              <a:rPr lang="en-US" sz="2000" i="1">
                                <a:latin typeface="Cambria Math" panose="02040503050406030204" pitchFamily="18" charset="0"/>
                              </a:rPr>
                              <m:t>𝐷</m:t>
                            </m:r>
                          </m:lim>
                        </m:limLow>
                      </m:fName>
                      <m:e>
                        <m:r>
                          <a:rPr lang="en-US" sz="2000" i="1">
                            <a:latin typeface="Cambria Math" panose="02040503050406030204" pitchFamily="18" charset="0"/>
                          </a:rPr>
                          <m:t>𝑉</m:t>
                        </m:r>
                        <m:d>
                          <m:dPr>
                            <m:ctrlPr>
                              <a:rPr lang="en-US" sz="2000" i="1">
                                <a:latin typeface="Cambria Math" panose="02040503050406030204" pitchFamily="18" charset="0"/>
                              </a:rPr>
                            </m:ctrlPr>
                          </m:dPr>
                          <m:e>
                            <m:r>
                              <a:rPr lang="en-US" sz="2000" i="1">
                                <a:latin typeface="Cambria Math" panose="02040503050406030204" pitchFamily="18" charset="0"/>
                              </a:rPr>
                              <m:t>𝐷</m:t>
                            </m:r>
                            <m:r>
                              <a:rPr lang="en-US" sz="2000" i="1">
                                <a:latin typeface="Cambria Math" panose="02040503050406030204" pitchFamily="18" charset="0"/>
                              </a:rPr>
                              <m:t>, </m:t>
                            </m:r>
                            <m:r>
                              <a:rPr lang="en-US" sz="2000" i="1">
                                <a:latin typeface="Cambria Math" panose="02040503050406030204" pitchFamily="18" charset="0"/>
                              </a:rPr>
                              <m:t>𝐺</m:t>
                            </m:r>
                          </m:e>
                        </m:d>
                        <m:r>
                          <a:rPr lang="en-US" sz="2000" i="1">
                            <a:latin typeface="Cambria Math" panose="02040503050406030204" pitchFamily="18" charset="0"/>
                          </a:rPr>
                          <m:t> </m:t>
                        </m:r>
                      </m:e>
                    </m:func>
                    <m:r>
                      <a:rPr lang="en-US" sz="2000" i="1">
                        <a:latin typeface="Cambria Math" panose="02040503050406030204" pitchFamily="18" charset="0"/>
                      </a:rPr>
                      <m:t> </m:t>
                    </m:r>
                  </m:oMath>
                </a14:m>
                <a:r>
                  <a:rPr lang="en-US" sz="2000" dirty="0"/>
                  <a:t>means fix the G and train the D.</a:t>
                </a:r>
              </a:p>
              <a:p>
                <a:pPr marL="342900" indent="-342900">
                  <a:buFont typeface="Arial" panose="020B0604020202020204" pitchFamily="34" charset="0"/>
                  <a:buChar char="•"/>
                </a:pPr>
                <a14:m>
                  <m:oMath xmlns:m="http://schemas.openxmlformats.org/officeDocument/2006/math">
                    <m:func>
                      <m:funcPr>
                        <m:ctrlPr>
                          <a:rPr lang="en-US" sz="2000" b="0" i="1" smtClean="0">
                            <a:latin typeface="Cambria Math" panose="02040503050406030204" pitchFamily="18" charset="0"/>
                          </a:rPr>
                        </m:ctrlPr>
                      </m:funcPr>
                      <m:fName>
                        <m:limLow>
                          <m:limLowPr>
                            <m:ctrlPr>
                              <a:rPr lang="en-US" sz="2000" b="0" i="1" smtClean="0">
                                <a:latin typeface="Cambria Math" panose="02040503050406030204" pitchFamily="18" charset="0"/>
                              </a:rPr>
                            </m:ctrlPr>
                          </m:limLowPr>
                          <m:e>
                            <m:r>
                              <m:rPr>
                                <m:sty m:val="p"/>
                              </m:rPr>
                              <a:rPr lang="en-US" sz="2000" b="0" i="0" smtClean="0">
                                <a:latin typeface="Cambria Math" panose="02040503050406030204" pitchFamily="18" charset="0"/>
                              </a:rPr>
                              <m:t>min</m:t>
                            </m:r>
                          </m:e>
                          <m:lim>
                            <m:r>
                              <a:rPr lang="en-US" sz="2000" b="0" i="1" smtClean="0">
                                <a:latin typeface="Cambria Math" panose="02040503050406030204" pitchFamily="18" charset="0"/>
                              </a:rPr>
                              <m:t>𝐺</m:t>
                            </m:r>
                          </m:lim>
                        </m:limLow>
                      </m:fName>
                      <m:e>
                        <m:r>
                          <a:rPr lang="en-US" sz="2000" b="0" i="1" smtClean="0">
                            <a:latin typeface="Cambria Math" panose="02040503050406030204" pitchFamily="18" charset="0"/>
                          </a:rPr>
                          <m:t> </m:t>
                        </m:r>
                        <m:r>
                          <a:rPr lang="en-US" sz="2000" b="0" i="1" smtClean="0">
                            <a:latin typeface="Cambria Math" panose="02040503050406030204" pitchFamily="18" charset="0"/>
                          </a:rPr>
                          <m:t>𝐿</m:t>
                        </m:r>
                      </m:e>
                    </m:func>
                    <m:r>
                      <a:rPr lang="en-US" sz="2000" b="0" i="1" smtClean="0">
                        <a:latin typeface="Cambria Math" panose="02040503050406030204" pitchFamily="18" charset="0"/>
                      </a:rPr>
                      <m:t>  (</m:t>
                    </m:r>
                    <m:r>
                      <a:rPr lang="en-US" sz="2000" b="0" i="1" smtClean="0">
                        <a:latin typeface="Cambria Math" panose="02040503050406030204" pitchFamily="18" charset="0"/>
                      </a:rPr>
                      <m:t>𝑤h𝑒𝑟𝑒</m:t>
                    </m:r>
                    <m:r>
                      <a:rPr lang="en-US" sz="2000" b="0" i="1" smtClean="0">
                        <a:latin typeface="Cambria Math" panose="02040503050406030204" pitchFamily="18" charset="0"/>
                      </a:rPr>
                      <m:t> </m:t>
                    </m:r>
                    <m:r>
                      <a:rPr lang="en-US" sz="2000" b="0" i="1" smtClean="0">
                        <a:latin typeface="Cambria Math" panose="02040503050406030204" pitchFamily="18" charset="0"/>
                      </a:rPr>
                      <m:t>𝐿</m:t>
                    </m:r>
                    <m:r>
                      <a:rPr lang="en-US" sz="2000" b="0" i="1" smtClean="0">
                        <a:latin typeface="Cambria Math" panose="02040503050406030204" pitchFamily="18" charset="0"/>
                      </a:rPr>
                      <m:t>=</m:t>
                    </m:r>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max</m:t>
                            </m:r>
                          </m:e>
                          <m:lim>
                            <m:r>
                              <a:rPr lang="en-US" sz="2000" i="1">
                                <a:latin typeface="Cambria Math" panose="02040503050406030204" pitchFamily="18" charset="0"/>
                              </a:rPr>
                              <m:t>𝐷</m:t>
                            </m:r>
                          </m:lim>
                        </m:limLow>
                      </m:fName>
                      <m:e>
                        <m:r>
                          <a:rPr lang="en-US" sz="2000" i="1">
                            <a:latin typeface="Cambria Math" panose="02040503050406030204" pitchFamily="18" charset="0"/>
                          </a:rPr>
                          <m:t>𝑉</m:t>
                        </m:r>
                        <m:d>
                          <m:dPr>
                            <m:ctrlPr>
                              <a:rPr lang="en-US" sz="2000" i="1">
                                <a:latin typeface="Cambria Math" panose="02040503050406030204" pitchFamily="18" charset="0"/>
                              </a:rPr>
                            </m:ctrlPr>
                          </m:dPr>
                          <m:e>
                            <m:r>
                              <a:rPr lang="en-US" sz="2000" i="1">
                                <a:latin typeface="Cambria Math" panose="02040503050406030204" pitchFamily="18" charset="0"/>
                              </a:rPr>
                              <m:t>𝐷</m:t>
                            </m:r>
                            <m:r>
                              <a:rPr lang="en-US" sz="2000" i="1">
                                <a:latin typeface="Cambria Math" panose="02040503050406030204" pitchFamily="18" charset="0"/>
                              </a:rPr>
                              <m:t>, </m:t>
                            </m:r>
                            <m:r>
                              <a:rPr lang="en-US" sz="2000" i="1">
                                <a:latin typeface="Cambria Math" panose="02040503050406030204" pitchFamily="18" charset="0"/>
                              </a:rPr>
                              <m:t>𝐺</m:t>
                            </m:r>
                          </m:e>
                        </m:d>
                        <m:r>
                          <a:rPr lang="en-US" sz="2000" i="1">
                            <a:latin typeface="Cambria Math" panose="02040503050406030204" pitchFamily="18" charset="0"/>
                          </a:rPr>
                          <m:t> </m:t>
                        </m:r>
                      </m:e>
                    </m:func>
                    <m:r>
                      <a:rPr lang="en-US" sz="2000" b="0" i="1" smtClean="0">
                        <a:latin typeface="Cambria Math" panose="02040503050406030204" pitchFamily="18" charset="0"/>
                      </a:rPr>
                      <m:t>)</m:t>
                    </m:r>
                  </m:oMath>
                </a14:m>
                <a:r>
                  <a:rPr lang="en-US" sz="2000" dirty="0"/>
                  <a:t> means fix D to train G. Minimize the different between x and z. </a:t>
                </a:r>
                <a:r>
                  <a:rPr lang="ar-AE" sz="2000" dirty="0"/>
                  <a:t> </a:t>
                </a:r>
                <a:endParaRPr lang="en-AU" sz="2000" b="0" i="0" dirty="0">
                  <a:solidFill>
                    <a:srgbClr val="000000"/>
                  </a:solidFill>
                  <a:effectLst/>
                </a:endParaRPr>
              </a:p>
            </p:txBody>
          </p:sp>
        </mc:Choice>
        <mc:Fallback xmlns="">
          <p:sp>
            <p:nvSpPr>
              <p:cNvPr id="6" name="Rectangle 5">
                <a:extLst>
                  <a:ext uri="{FF2B5EF4-FFF2-40B4-BE49-F238E27FC236}">
                    <a16:creationId xmlns:a16="http://schemas.microsoft.com/office/drawing/2014/main" id="{93637622-2C27-584B-A2A9-B54C463D94D2}"/>
                  </a:ext>
                </a:extLst>
              </p:cNvPr>
              <p:cNvSpPr>
                <a:spLocks noRot="1" noChangeAspect="1" noMove="1" noResize="1" noEditPoints="1" noAdjustHandles="1" noChangeArrowheads="1" noChangeShapeType="1" noTextEdit="1"/>
              </p:cNvSpPr>
              <p:nvPr/>
            </p:nvSpPr>
            <p:spPr>
              <a:xfrm>
                <a:off x="296397" y="1937472"/>
                <a:ext cx="11057403" cy="1817677"/>
              </a:xfrm>
              <a:prstGeom prst="rect">
                <a:avLst/>
              </a:prstGeom>
              <a:blipFill>
                <a:blip r:embed="rId3"/>
                <a:stretch>
                  <a:fillRect l="-344" t="-2083"/>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7D1B6C45-B4C9-4646-97C0-B336D4B02D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397" y="4081107"/>
            <a:ext cx="4681287" cy="2170059"/>
          </a:xfrm>
          <a:prstGeom prst="rect">
            <a:avLst/>
          </a:prstGeom>
        </p:spPr>
      </p:pic>
      <p:pic>
        <p:nvPicPr>
          <p:cNvPr id="13" name="Picture 12">
            <a:extLst>
              <a:ext uri="{FF2B5EF4-FFF2-40B4-BE49-F238E27FC236}">
                <a16:creationId xmlns:a16="http://schemas.microsoft.com/office/drawing/2014/main" id="{D99E5E52-BFDD-0B40-B68D-A85AB3919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7800" y="4077869"/>
            <a:ext cx="5830971" cy="2173297"/>
          </a:xfrm>
          <a:prstGeom prst="rect">
            <a:avLst/>
          </a:prstGeom>
        </p:spPr>
      </p:pic>
    </p:spTree>
    <p:extLst>
      <p:ext uri="{BB962C8B-B14F-4D97-AF65-F5344CB8AC3E}">
        <p14:creationId xmlns:p14="http://schemas.microsoft.com/office/powerpoint/2010/main" val="2196740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668C0-2108-304A-8FAA-8A9F01AC4C66}"/>
              </a:ext>
            </a:extLst>
          </p:cNvPr>
          <p:cNvSpPr>
            <a:spLocks noGrp="1"/>
          </p:cNvSpPr>
          <p:nvPr>
            <p:ph type="title"/>
          </p:nvPr>
        </p:nvSpPr>
        <p:spPr>
          <a:xfrm>
            <a:off x="3614518" y="252607"/>
            <a:ext cx="5271655" cy="740955"/>
          </a:xfrm>
        </p:spPr>
        <p:txBody>
          <a:bodyPr>
            <a:normAutofit/>
          </a:bodyPr>
          <a:lstStyle/>
          <a:p>
            <a:r>
              <a:rPr lang="en-US" sz="2800" dirty="0"/>
              <a:t>The Training Algorithm (GAN Paper)</a:t>
            </a:r>
          </a:p>
        </p:txBody>
      </p:sp>
      <p:pic>
        <p:nvPicPr>
          <p:cNvPr id="5" name="Content Placeholder 4">
            <a:extLst>
              <a:ext uri="{FF2B5EF4-FFF2-40B4-BE49-F238E27FC236}">
                <a16:creationId xmlns:a16="http://schemas.microsoft.com/office/drawing/2014/main" id="{22B8A187-28A3-7148-B1F3-C9959CB6F6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0984" y="993562"/>
            <a:ext cx="8607575" cy="5727913"/>
          </a:xfrm>
          <a:prstGeom prst="rect">
            <a:avLst/>
          </a:prstGeom>
        </p:spPr>
      </p:pic>
      <p:sp>
        <p:nvSpPr>
          <p:cNvPr id="4" name="Slide Number Placeholder 3">
            <a:extLst>
              <a:ext uri="{FF2B5EF4-FFF2-40B4-BE49-F238E27FC236}">
                <a16:creationId xmlns:a16="http://schemas.microsoft.com/office/drawing/2014/main" id="{4AA8BD74-1387-8049-B5BD-11E0761FA76E}"/>
              </a:ext>
            </a:extLst>
          </p:cNvPr>
          <p:cNvSpPr>
            <a:spLocks noGrp="1"/>
          </p:cNvSpPr>
          <p:nvPr>
            <p:ph type="sldNum" sz="quarter" idx="12"/>
          </p:nvPr>
        </p:nvSpPr>
        <p:spPr/>
        <p:txBody>
          <a:bodyPr/>
          <a:lstStyle/>
          <a:p>
            <a:fld id="{A708E31A-B0B9-4751-B96A-D8DA46ED074F}" type="slidenum">
              <a:rPr lang="en-US" smtClean="0"/>
              <a:t>16</a:t>
            </a:fld>
            <a:endParaRPr lang="en-US"/>
          </a:p>
        </p:txBody>
      </p:sp>
    </p:spTree>
    <p:extLst>
      <p:ext uri="{BB962C8B-B14F-4D97-AF65-F5344CB8AC3E}">
        <p14:creationId xmlns:p14="http://schemas.microsoft.com/office/powerpoint/2010/main" val="1745197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8E9DB-BC0F-954E-9ED4-918B6CC88A25}"/>
              </a:ext>
            </a:extLst>
          </p:cNvPr>
          <p:cNvSpPr>
            <a:spLocks noGrp="1"/>
          </p:cNvSpPr>
          <p:nvPr>
            <p:ph type="title"/>
          </p:nvPr>
        </p:nvSpPr>
        <p:spPr>
          <a:xfrm>
            <a:off x="453742" y="349049"/>
            <a:ext cx="11111630" cy="844733"/>
          </a:xfrm>
        </p:spPr>
        <p:txBody>
          <a:bodyPr>
            <a:normAutofit/>
          </a:bodyPr>
          <a:lstStyle/>
          <a:p>
            <a:r>
              <a:rPr lang="en-AU" sz="4000" dirty="0"/>
              <a:t>Samples drawn from the generator net after training</a:t>
            </a:r>
            <a:endParaRPr lang="en-US" sz="4000" dirty="0"/>
          </a:p>
        </p:txBody>
      </p:sp>
      <p:sp>
        <p:nvSpPr>
          <p:cNvPr id="4" name="Slide Number Placeholder 3">
            <a:extLst>
              <a:ext uri="{FF2B5EF4-FFF2-40B4-BE49-F238E27FC236}">
                <a16:creationId xmlns:a16="http://schemas.microsoft.com/office/drawing/2014/main" id="{F24F1622-0CB9-5740-86B4-11FB33796407}"/>
              </a:ext>
            </a:extLst>
          </p:cNvPr>
          <p:cNvSpPr>
            <a:spLocks noGrp="1"/>
          </p:cNvSpPr>
          <p:nvPr>
            <p:ph type="sldNum" sz="quarter" idx="12"/>
          </p:nvPr>
        </p:nvSpPr>
        <p:spPr/>
        <p:txBody>
          <a:bodyPr/>
          <a:lstStyle/>
          <a:p>
            <a:fld id="{A708E31A-B0B9-4751-B96A-D8DA46ED074F}" type="slidenum">
              <a:rPr lang="en-US" smtClean="0"/>
              <a:t>17</a:t>
            </a:fld>
            <a:endParaRPr lang="en-US"/>
          </a:p>
        </p:txBody>
      </p:sp>
      <p:sp>
        <p:nvSpPr>
          <p:cNvPr id="5" name="Rectangle 4">
            <a:extLst>
              <a:ext uri="{FF2B5EF4-FFF2-40B4-BE49-F238E27FC236}">
                <a16:creationId xmlns:a16="http://schemas.microsoft.com/office/drawing/2014/main" id="{CDD5FAC3-17AC-884F-AA6A-21337A4EC489}"/>
              </a:ext>
            </a:extLst>
          </p:cNvPr>
          <p:cNvSpPr/>
          <p:nvPr/>
        </p:nvSpPr>
        <p:spPr>
          <a:xfrm>
            <a:off x="453742" y="2505922"/>
            <a:ext cx="5739726" cy="923330"/>
          </a:xfrm>
          <a:prstGeom prst="rect">
            <a:avLst/>
          </a:prstGeom>
        </p:spPr>
        <p:txBody>
          <a:bodyPr wrap="square">
            <a:spAutoFit/>
          </a:bodyPr>
          <a:lstStyle/>
          <a:p>
            <a:pPr marL="285750" indent="-285750">
              <a:buFont typeface="Arial" panose="020B0604020202020204" pitchFamily="34" charset="0"/>
              <a:buChar char="•"/>
            </a:pPr>
            <a:r>
              <a:rPr lang="en-AU" dirty="0">
                <a:latin typeface="NimbusRomNo9L"/>
              </a:rPr>
              <a:t>a) MNIST b) TFD c) CIFAR-10 (fully connected model) d) CIFAR-10 (convolutional discriminator and “</a:t>
            </a:r>
            <a:r>
              <a:rPr lang="en-AU" dirty="0" err="1">
                <a:latin typeface="NimbusRomNo9L"/>
              </a:rPr>
              <a:t>deconvolutional</a:t>
            </a:r>
            <a:r>
              <a:rPr lang="en-AU" dirty="0">
                <a:latin typeface="NimbusRomNo9L"/>
              </a:rPr>
              <a:t>” generator) </a:t>
            </a:r>
            <a:endParaRPr lang="en-AU" dirty="0"/>
          </a:p>
        </p:txBody>
      </p:sp>
      <p:pic>
        <p:nvPicPr>
          <p:cNvPr id="7" name="Picture 6">
            <a:extLst>
              <a:ext uri="{FF2B5EF4-FFF2-40B4-BE49-F238E27FC236}">
                <a16:creationId xmlns:a16="http://schemas.microsoft.com/office/drawing/2014/main" id="{580922E2-1D09-DE4D-A3B8-0BA50FF59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0719" y="1463730"/>
            <a:ext cx="5728179" cy="4049484"/>
          </a:xfrm>
          <a:prstGeom prst="rect">
            <a:avLst/>
          </a:prstGeom>
        </p:spPr>
      </p:pic>
      <p:sp>
        <p:nvSpPr>
          <p:cNvPr id="8" name="Rectangle 7">
            <a:extLst>
              <a:ext uri="{FF2B5EF4-FFF2-40B4-BE49-F238E27FC236}">
                <a16:creationId xmlns:a16="http://schemas.microsoft.com/office/drawing/2014/main" id="{1673C809-E7A3-EC42-8F4D-81E95E5A045E}"/>
              </a:ext>
            </a:extLst>
          </p:cNvPr>
          <p:cNvSpPr/>
          <p:nvPr/>
        </p:nvSpPr>
        <p:spPr>
          <a:xfrm>
            <a:off x="414794" y="5018391"/>
            <a:ext cx="5469503" cy="646331"/>
          </a:xfrm>
          <a:prstGeom prst="rect">
            <a:avLst/>
          </a:prstGeom>
        </p:spPr>
        <p:txBody>
          <a:bodyPr wrap="square">
            <a:spAutoFit/>
          </a:bodyPr>
          <a:lstStyle/>
          <a:p>
            <a:pPr marL="285750" indent="-285750">
              <a:buFont typeface="Arial" panose="020B0604020202020204" pitchFamily="34" charset="0"/>
              <a:buChar char="•"/>
            </a:pPr>
            <a:r>
              <a:rPr lang="en-AU" dirty="0">
                <a:latin typeface="NimbusRomNo9L"/>
              </a:rPr>
              <a:t>Digits obtained by linearly interpolating between coordinates in </a:t>
            </a:r>
            <a:r>
              <a:rPr lang="en-AU" dirty="0">
                <a:latin typeface="CMMIB9"/>
              </a:rPr>
              <a:t>z </a:t>
            </a:r>
            <a:r>
              <a:rPr lang="en-AU" dirty="0">
                <a:latin typeface="NimbusRomNo9L"/>
              </a:rPr>
              <a:t>space of the full model. </a:t>
            </a:r>
            <a:endParaRPr lang="en-AU" dirty="0"/>
          </a:p>
        </p:txBody>
      </p:sp>
      <p:pic>
        <p:nvPicPr>
          <p:cNvPr id="10" name="Picture 9">
            <a:extLst>
              <a:ext uri="{FF2B5EF4-FFF2-40B4-BE49-F238E27FC236}">
                <a16:creationId xmlns:a16="http://schemas.microsoft.com/office/drawing/2014/main" id="{4AB6B75D-9677-5F40-B1E8-CF9706133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597" y="5664722"/>
            <a:ext cx="8661400" cy="914400"/>
          </a:xfrm>
          <a:prstGeom prst="rect">
            <a:avLst/>
          </a:prstGeom>
        </p:spPr>
      </p:pic>
      <p:sp>
        <p:nvSpPr>
          <p:cNvPr id="11" name="TextBox 10">
            <a:extLst>
              <a:ext uri="{FF2B5EF4-FFF2-40B4-BE49-F238E27FC236}">
                <a16:creationId xmlns:a16="http://schemas.microsoft.com/office/drawing/2014/main" id="{613B8030-67C6-444B-A7F2-2352CF964284}"/>
              </a:ext>
            </a:extLst>
          </p:cNvPr>
          <p:cNvSpPr txBox="1"/>
          <p:nvPr/>
        </p:nvSpPr>
        <p:spPr>
          <a:xfrm>
            <a:off x="10214997" y="5859028"/>
            <a:ext cx="1613901" cy="461665"/>
          </a:xfrm>
          <a:prstGeom prst="rect">
            <a:avLst/>
          </a:prstGeom>
          <a:noFill/>
        </p:spPr>
        <p:txBody>
          <a:bodyPr wrap="square" rtlCol="0">
            <a:spAutoFit/>
          </a:bodyPr>
          <a:lstStyle/>
          <a:p>
            <a:r>
              <a:rPr lang="en-US" sz="1200" dirty="0"/>
              <a:t>Images from the GAN paper.</a:t>
            </a:r>
          </a:p>
        </p:txBody>
      </p:sp>
      <p:sp>
        <p:nvSpPr>
          <p:cNvPr id="14" name="TextBox 13">
            <a:extLst>
              <a:ext uri="{FF2B5EF4-FFF2-40B4-BE49-F238E27FC236}">
                <a16:creationId xmlns:a16="http://schemas.microsoft.com/office/drawing/2014/main" id="{16EADE02-16C3-0E40-93F3-E2A44B09CDEA}"/>
              </a:ext>
            </a:extLst>
          </p:cNvPr>
          <p:cNvSpPr txBox="1"/>
          <p:nvPr/>
        </p:nvSpPr>
        <p:spPr>
          <a:xfrm>
            <a:off x="453742" y="1516947"/>
            <a:ext cx="5132866" cy="646331"/>
          </a:xfrm>
          <a:prstGeom prst="rect">
            <a:avLst/>
          </a:prstGeom>
          <a:noFill/>
        </p:spPr>
        <p:txBody>
          <a:bodyPr wrap="square" rtlCol="0">
            <a:spAutoFit/>
          </a:bodyPr>
          <a:lstStyle/>
          <a:p>
            <a:r>
              <a:rPr lang="en-US" dirty="0"/>
              <a:t>Experimental Results from the GAN paper by Ian </a:t>
            </a:r>
            <a:r>
              <a:rPr lang="en-US" dirty="0" err="1"/>
              <a:t>Goodfellow</a:t>
            </a:r>
            <a:r>
              <a:rPr lang="en-US" dirty="0"/>
              <a:t>, etc.</a:t>
            </a:r>
          </a:p>
        </p:txBody>
      </p:sp>
    </p:spTree>
    <p:extLst>
      <p:ext uri="{BB962C8B-B14F-4D97-AF65-F5344CB8AC3E}">
        <p14:creationId xmlns:p14="http://schemas.microsoft.com/office/powerpoint/2010/main" val="2979568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6126-E9C1-49B4-AE8B-E558495EEE7A}"/>
              </a:ext>
            </a:extLst>
          </p:cNvPr>
          <p:cNvSpPr>
            <a:spLocks noGrp="1"/>
          </p:cNvSpPr>
          <p:nvPr>
            <p:ph type="title"/>
          </p:nvPr>
        </p:nvSpPr>
        <p:spPr>
          <a:xfrm>
            <a:off x="155264" y="136525"/>
            <a:ext cx="10515600" cy="637019"/>
          </a:xfrm>
        </p:spPr>
        <p:txBody>
          <a:bodyPr>
            <a:normAutofit fontScale="90000"/>
          </a:bodyPr>
          <a:lstStyle/>
          <a:p>
            <a:r>
              <a:rPr lang="en-US" altLang="zh-CN" dirty="0"/>
              <a:t>More Research and Application</a:t>
            </a:r>
            <a:endParaRPr lang="en-US" dirty="0"/>
          </a:p>
        </p:txBody>
      </p:sp>
      <p:sp>
        <p:nvSpPr>
          <p:cNvPr id="4" name="Slide Number Placeholder 3">
            <a:extLst>
              <a:ext uri="{FF2B5EF4-FFF2-40B4-BE49-F238E27FC236}">
                <a16:creationId xmlns:a16="http://schemas.microsoft.com/office/drawing/2014/main" id="{DE78E811-8A27-48B1-9021-5735051EE2A1}"/>
              </a:ext>
            </a:extLst>
          </p:cNvPr>
          <p:cNvSpPr>
            <a:spLocks noGrp="1"/>
          </p:cNvSpPr>
          <p:nvPr>
            <p:ph type="sldNum" sz="quarter" idx="12"/>
          </p:nvPr>
        </p:nvSpPr>
        <p:spPr/>
        <p:txBody>
          <a:bodyPr/>
          <a:lstStyle/>
          <a:p>
            <a:fld id="{A708E31A-B0B9-4751-B96A-D8DA46ED074F}" type="slidenum">
              <a:rPr lang="en-US" smtClean="0"/>
              <a:t>18</a:t>
            </a:fld>
            <a:endParaRPr lang="en-US"/>
          </a:p>
        </p:txBody>
      </p:sp>
      <p:pic>
        <p:nvPicPr>
          <p:cNvPr id="8" name="Picture 7">
            <a:extLst>
              <a:ext uri="{FF2B5EF4-FFF2-40B4-BE49-F238E27FC236}">
                <a16:creationId xmlns:a16="http://schemas.microsoft.com/office/drawing/2014/main" id="{2FCD09B2-D482-4269-860B-9F9AAAD5AE3A}"/>
              </a:ext>
            </a:extLst>
          </p:cNvPr>
          <p:cNvPicPr>
            <a:picLocks noChangeAspect="1"/>
          </p:cNvPicPr>
          <p:nvPr/>
        </p:nvPicPr>
        <p:blipFill>
          <a:blip r:embed="rId2"/>
          <a:stretch>
            <a:fillRect/>
          </a:stretch>
        </p:blipFill>
        <p:spPr>
          <a:xfrm>
            <a:off x="6096000" y="2746337"/>
            <a:ext cx="4778861" cy="3831388"/>
          </a:xfrm>
          <a:prstGeom prst="rect">
            <a:avLst/>
          </a:prstGeom>
        </p:spPr>
      </p:pic>
      <p:pic>
        <p:nvPicPr>
          <p:cNvPr id="11" name="Picture 10">
            <a:extLst>
              <a:ext uri="{FF2B5EF4-FFF2-40B4-BE49-F238E27FC236}">
                <a16:creationId xmlns:a16="http://schemas.microsoft.com/office/drawing/2014/main" id="{E57785D9-014E-46EA-8636-36FAD09BB239}"/>
              </a:ext>
            </a:extLst>
          </p:cNvPr>
          <p:cNvPicPr>
            <a:picLocks noChangeAspect="1"/>
          </p:cNvPicPr>
          <p:nvPr/>
        </p:nvPicPr>
        <p:blipFill>
          <a:blip r:embed="rId3"/>
          <a:stretch>
            <a:fillRect/>
          </a:stretch>
        </p:blipFill>
        <p:spPr>
          <a:xfrm>
            <a:off x="6927677" y="136524"/>
            <a:ext cx="4518308" cy="2271976"/>
          </a:xfrm>
          <a:prstGeom prst="rect">
            <a:avLst/>
          </a:prstGeom>
        </p:spPr>
      </p:pic>
      <p:grpSp>
        <p:nvGrpSpPr>
          <p:cNvPr id="14" name="Group 13">
            <a:extLst>
              <a:ext uri="{FF2B5EF4-FFF2-40B4-BE49-F238E27FC236}">
                <a16:creationId xmlns:a16="http://schemas.microsoft.com/office/drawing/2014/main" id="{D78A29B9-BCCA-4D18-AD6B-4F3AF09C0ECA}"/>
              </a:ext>
            </a:extLst>
          </p:cNvPr>
          <p:cNvGrpSpPr/>
          <p:nvPr/>
        </p:nvGrpSpPr>
        <p:grpSpPr>
          <a:xfrm>
            <a:off x="155264" y="830694"/>
            <a:ext cx="5462587" cy="4372744"/>
            <a:chOff x="-1252401" y="773544"/>
            <a:chExt cx="5462587" cy="4372744"/>
          </a:xfrm>
        </p:grpSpPr>
        <p:pic>
          <p:nvPicPr>
            <p:cNvPr id="12" name="Picture 11">
              <a:extLst>
                <a:ext uri="{FF2B5EF4-FFF2-40B4-BE49-F238E27FC236}">
                  <a16:creationId xmlns:a16="http://schemas.microsoft.com/office/drawing/2014/main" id="{EC9319FE-DD99-4B79-9335-2610CEA6B4C0}"/>
                </a:ext>
              </a:extLst>
            </p:cNvPr>
            <p:cNvPicPr>
              <a:picLocks noChangeAspect="1"/>
            </p:cNvPicPr>
            <p:nvPr/>
          </p:nvPicPr>
          <p:blipFill>
            <a:blip r:embed="rId4"/>
            <a:stretch>
              <a:fillRect/>
            </a:stretch>
          </p:blipFill>
          <p:spPr>
            <a:xfrm>
              <a:off x="-1252401" y="773544"/>
              <a:ext cx="5462587" cy="4372744"/>
            </a:xfrm>
            <a:prstGeom prst="rect">
              <a:avLst/>
            </a:prstGeom>
          </p:spPr>
        </p:pic>
        <p:sp>
          <p:nvSpPr>
            <p:cNvPr id="13" name="Rectangle 12">
              <a:extLst>
                <a:ext uri="{FF2B5EF4-FFF2-40B4-BE49-F238E27FC236}">
                  <a16:creationId xmlns:a16="http://schemas.microsoft.com/office/drawing/2014/main" id="{AD59780D-9B8B-4A04-965C-4283A8EE639B}"/>
                </a:ext>
              </a:extLst>
            </p:cNvPr>
            <p:cNvSpPr/>
            <p:nvPr/>
          </p:nvSpPr>
          <p:spPr>
            <a:xfrm>
              <a:off x="584901" y="2370956"/>
              <a:ext cx="2663614" cy="307777"/>
            </a:xfrm>
            <a:prstGeom prst="rect">
              <a:avLst/>
            </a:prstGeom>
          </p:spPr>
          <p:txBody>
            <a:bodyPr wrap="none">
              <a:spAutoFit/>
            </a:bodyPr>
            <a:lstStyle/>
            <a:p>
              <a:r>
                <a:rPr lang="en-US" sz="1400" dirty="0">
                  <a:hlinkClick r:id="rId5"/>
                </a:rPr>
                <a:t>https://arxiv.org/abs/1701.04862</a:t>
              </a:r>
              <a:r>
                <a:rPr lang="en-US" sz="1400" dirty="0"/>
                <a:t> </a:t>
              </a:r>
            </a:p>
          </p:txBody>
        </p:sp>
      </p:grpSp>
      <p:pic>
        <p:nvPicPr>
          <p:cNvPr id="5" name="Content Placeholder 4">
            <a:extLst>
              <a:ext uri="{FF2B5EF4-FFF2-40B4-BE49-F238E27FC236}">
                <a16:creationId xmlns:a16="http://schemas.microsoft.com/office/drawing/2014/main" id="{169879B6-172D-4819-89C1-D4414229BBCE}"/>
              </a:ext>
            </a:extLst>
          </p:cNvPr>
          <p:cNvPicPr>
            <a:picLocks noGrp="1" noChangeAspect="1"/>
          </p:cNvPicPr>
          <p:nvPr>
            <p:ph idx="1"/>
          </p:nvPr>
        </p:nvPicPr>
        <p:blipFill rotWithShape="1">
          <a:blip r:embed="rId6"/>
          <a:srcRect t="-1111" b="20020"/>
          <a:stretch/>
        </p:blipFill>
        <p:spPr>
          <a:xfrm>
            <a:off x="155264" y="3187251"/>
            <a:ext cx="5462586" cy="3670749"/>
          </a:xfrm>
          <a:prstGeom prst="rect">
            <a:avLst/>
          </a:prstGeom>
        </p:spPr>
      </p:pic>
      <p:sp>
        <p:nvSpPr>
          <p:cNvPr id="9" name="Rectangle 8">
            <a:extLst>
              <a:ext uri="{FF2B5EF4-FFF2-40B4-BE49-F238E27FC236}">
                <a16:creationId xmlns:a16="http://schemas.microsoft.com/office/drawing/2014/main" id="{F4CD60BD-6048-4C70-9445-D0007093667A}"/>
              </a:ext>
            </a:extLst>
          </p:cNvPr>
          <p:cNvSpPr/>
          <p:nvPr/>
        </p:nvSpPr>
        <p:spPr>
          <a:xfrm>
            <a:off x="1412403" y="6465456"/>
            <a:ext cx="2948308" cy="307777"/>
          </a:xfrm>
          <a:prstGeom prst="rect">
            <a:avLst/>
          </a:prstGeom>
        </p:spPr>
        <p:txBody>
          <a:bodyPr wrap="none">
            <a:spAutoFit/>
          </a:bodyPr>
          <a:lstStyle/>
          <a:p>
            <a:r>
              <a:rPr lang="en-US" sz="1400" dirty="0">
                <a:hlinkClick r:id="rId7"/>
              </a:rPr>
              <a:t>https://arxiv.org/pdf/1701.07875.pdf</a:t>
            </a:r>
            <a:r>
              <a:rPr lang="en-US" sz="1400" dirty="0"/>
              <a:t> </a:t>
            </a:r>
          </a:p>
        </p:txBody>
      </p:sp>
      <p:pic>
        <p:nvPicPr>
          <p:cNvPr id="7" name="Picture 6">
            <a:extLst>
              <a:ext uri="{FF2B5EF4-FFF2-40B4-BE49-F238E27FC236}">
                <a16:creationId xmlns:a16="http://schemas.microsoft.com/office/drawing/2014/main" id="{5EACAEDB-7340-4DDB-B7A1-0177FB0ADCFB}"/>
              </a:ext>
            </a:extLst>
          </p:cNvPr>
          <p:cNvPicPr>
            <a:picLocks noChangeAspect="1"/>
          </p:cNvPicPr>
          <p:nvPr/>
        </p:nvPicPr>
        <p:blipFill>
          <a:blip r:embed="rId8"/>
          <a:stretch>
            <a:fillRect/>
          </a:stretch>
        </p:blipFill>
        <p:spPr>
          <a:xfrm>
            <a:off x="6095999" y="2428881"/>
            <a:ext cx="4683598" cy="4429120"/>
          </a:xfrm>
          <a:prstGeom prst="rect">
            <a:avLst/>
          </a:prstGeom>
        </p:spPr>
      </p:pic>
    </p:spTree>
    <p:extLst>
      <p:ext uri="{BB962C8B-B14F-4D97-AF65-F5344CB8AC3E}">
        <p14:creationId xmlns:p14="http://schemas.microsoft.com/office/powerpoint/2010/main" val="38642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39FAFE-6F3D-477C-8936-1F3DF1A72E2C}"/>
              </a:ext>
            </a:extLst>
          </p:cNvPr>
          <p:cNvSpPr>
            <a:spLocks noGrp="1"/>
          </p:cNvSpPr>
          <p:nvPr>
            <p:ph type="sldNum" sz="quarter" idx="12"/>
          </p:nvPr>
        </p:nvSpPr>
        <p:spPr/>
        <p:txBody>
          <a:bodyPr/>
          <a:lstStyle/>
          <a:p>
            <a:fld id="{A708E31A-B0B9-4751-B96A-D8DA46ED074F}" type="slidenum">
              <a:rPr lang="en-US" smtClean="0"/>
              <a:t>19</a:t>
            </a:fld>
            <a:endParaRPr lang="en-US"/>
          </a:p>
        </p:txBody>
      </p:sp>
      <p:pic>
        <p:nvPicPr>
          <p:cNvPr id="6" name="Content Placeholder 5">
            <a:extLst>
              <a:ext uri="{FF2B5EF4-FFF2-40B4-BE49-F238E27FC236}">
                <a16:creationId xmlns:a16="http://schemas.microsoft.com/office/drawing/2014/main" id="{84F183DF-2619-4030-A2CC-804BD30CB2E3}"/>
              </a:ext>
            </a:extLst>
          </p:cNvPr>
          <p:cNvPicPr>
            <a:picLocks noGrp="1" noChangeAspect="1"/>
          </p:cNvPicPr>
          <p:nvPr>
            <p:ph idx="1"/>
          </p:nvPr>
        </p:nvPicPr>
        <p:blipFill>
          <a:blip r:embed="rId2"/>
          <a:stretch>
            <a:fillRect/>
          </a:stretch>
        </p:blipFill>
        <p:spPr>
          <a:xfrm>
            <a:off x="269624" y="1016571"/>
            <a:ext cx="5604288" cy="4596851"/>
          </a:xfrm>
          <a:prstGeom prst="rect">
            <a:avLst/>
          </a:prstGeom>
        </p:spPr>
      </p:pic>
      <p:pic>
        <p:nvPicPr>
          <p:cNvPr id="7" name="Picture 6">
            <a:extLst>
              <a:ext uri="{FF2B5EF4-FFF2-40B4-BE49-F238E27FC236}">
                <a16:creationId xmlns:a16="http://schemas.microsoft.com/office/drawing/2014/main" id="{113DEA78-70CE-4B96-8BFE-C70FE9397864}"/>
              </a:ext>
            </a:extLst>
          </p:cNvPr>
          <p:cNvPicPr>
            <a:picLocks noChangeAspect="1"/>
          </p:cNvPicPr>
          <p:nvPr/>
        </p:nvPicPr>
        <p:blipFill>
          <a:blip r:embed="rId3"/>
          <a:stretch>
            <a:fillRect/>
          </a:stretch>
        </p:blipFill>
        <p:spPr>
          <a:xfrm>
            <a:off x="5873912" y="839889"/>
            <a:ext cx="6141770" cy="4950214"/>
          </a:xfrm>
          <a:prstGeom prst="rect">
            <a:avLst/>
          </a:prstGeom>
        </p:spPr>
      </p:pic>
      <p:sp>
        <p:nvSpPr>
          <p:cNvPr id="8" name="Rectangle 7">
            <a:extLst>
              <a:ext uri="{FF2B5EF4-FFF2-40B4-BE49-F238E27FC236}">
                <a16:creationId xmlns:a16="http://schemas.microsoft.com/office/drawing/2014/main" id="{1478FA10-F1EA-4E8C-A77E-C1D6DA7CD734}"/>
              </a:ext>
            </a:extLst>
          </p:cNvPr>
          <p:cNvSpPr/>
          <p:nvPr/>
        </p:nvSpPr>
        <p:spPr>
          <a:xfrm>
            <a:off x="1111059" y="6171684"/>
            <a:ext cx="3734805" cy="369332"/>
          </a:xfrm>
          <a:prstGeom prst="rect">
            <a:avLst/>
          </a:prstGeom>
        </p:spPr>
        <p:txBody>
          <a:bodyPr wrap="none">
            <a:spAutoFit/>
          </a:bodyPr>
          <a:lstStyle/>
          <a:p>
            <a:r>
              <a:rPr lang="en-US" dirty="0">
                <a:hlinkClick r:id="rId4"/>
              </a:rPr>
              <a:t>https://arxiv.org/pdf/1704.00028.pdf</a:t>
            </a:r>
            <a:r>
              <a:rPr lang="en-US" dirty="0"/>
              <a:t> </a:t>
            </a:r>
          </a:p>
        </p:txBody>
      </p:sp>
    </p:spTree>
    <p:extLst>
      <p:ext uri="{BB962C8B-B14F-4D97-AF65-F5344CB8AC3E}">
        <p14:creationId xmlns:p14="http://schemas.microsoft.com/office/powerpoint/2010/main" val="2774822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73C22-78A2-4559-8E56-9FE3CC8EF23B}"/>
              </a:ext>
            </a:extLst>
          </p:cNvPr>
          <p:cNvSpPr>
            <a:spLocks noGrp="1"/>
          </p:cNvSpPr>
          <p:nvPr>
            <p:ph type="title"/>
          </p:nvPr>
        </p:nvSpPr>
        <p:spPr>
          <a:xfrm>
            <a:off x="318082" y="136525"/>
            <a:ext cx="10515600" cy="727541"/>
          </a:xfrm>
        </p:spPr>
        <p:txBody>
          <a:bodyPr/>
          <a:lstStyle/>
          <a:p>
            <a:r>
              <a:rPr lang="en-US" altLang="zh-CN" dirty="0">
                <a:hlinkClick r:id="rId2"/>
              </a:rPr>
              <a:t>GAN ZOO </a:t>
            </a:r>
            <a:r>
              <a:rPr lang="en-US" altLang="zh-CN" dirty="0"/>
              <a:t>(A-E) </a:t>
            </a:r>
            <a:endParaRPr lang="en-US" dirty="0"/>
          </a:p>
        </p:txBody>
      </p:sp>
      <p:sp>
        <p:nvSpPr>
          <p:cNvPr id="3" name="Content Placeholder 2">
            <a:extLst>
              <a:ext uri="{FF2B5EF4-FFF2-40B4-BE49-F238E27FC236}">
                <a16:creationId xmlns:a16="http://schemas.microsoft.com/office/drawing/2014/main" id="{1CF8E3CD-C230-47C8-ADD9-1DDC3C36576D}"/>
              </a:ext>
            </a:extLst>
          </p:cNvPr>
          <p:cNvSpPr>
            <a:spLocks noGrp="1"/>
          </p:cNvSpPr>
          <p:nvPr>
            <p:ph idx="1"/>
          </p:nvPr>
        </p:nvSpPr>
        <p:spPr>
          <a:xfrm>
            <a:off x="163498" y="864066"/>
            <a:ext cx="11710420" cy="5776950"/>
          </a:xfrm>
        </p:spPr>
        <p:txBody>
          <a:bodyPr numCol="7">
            <a:normAutofit fontScale="92500"/>
          </a:bodyPr>
          <a:lstStyle/>
          <a:p>
            <a:r>
              <a:rPr lang="en-US" sz="800" dirty="0"/>
              <a:t>3D-ED-GAN — Shape Inpainting using 3D Generative Adversarial Network and Recurrent Convolutional Networks</a:t>
            </a:r>
          </a:p>
          <a:p>
            <a:r>
              <a:rPr lang="en-US" sz="800" dirty="0"/>
              <a:t>3D-GAN — Learning a Probabilistic Latent Space of Object Shapes via 3D Generative-Adversarial Modeling (</a:t>
            </a:r>
            <a:r>
              <a:rPr lang="en-US" sz="800" dirty="0" err="1"/>
              <a:t>github</a:t>
            </a:r>
            <a:r>
              <a:rPr lang="en-US" sz="800" dirty="0"/>
              <a:t>)</a:t>
            </a:r>
          </a:p>
          <a:p>
            <a:r>
              <a:rPr lang="en-US" sz="800" dirty="0"/>
              <a:t>3D-IWGAN — Improved Adversarial Systems for 3D Object Generation and Reconstruction (</a:t>
            </a:r>
            <a:r>
              <a:rPr lang="en-US" sz="800" dirty="0" err="1"/>
              <a:t>github</a:t>
            </a:r>
            <a:r>
              <a:rPr lang="en-US" sz="800" dirty="0"/>
              <a:t>)</a:t>
            </a:r>
          </a:p>
          <a:p>
            <a:r>
              <a:rPr lang="en-US" sz="800" dirty="0"/>
              <a:t>3D-RecGAN — 3D Object Reconstruction from a Single Depth View with Adversarial Learning (</a:t>
            </a:r>
            <a:r>
              <a:rPr lang="en-US" sz="800" dirty="0" err="1"/>
              <a:t>github</a:t>
            </a:r>
            <a:r>
              <a:rPr lang="en-US" sz="800" dirty="0"/>
              <a:t>)</a:t>
            </a:r>
          </a:p>
          <a:p>
            <a:r>
              <a:rPr lang="en-US" sz="800" dirty="0"/>
              <a:t>ABC-GAN — ABC-GAN: Adaptive Blur and Control for improved training stability of Generative Adversarial Networks(</a:t>
            </a:r>
            <a:r>
              <a:rPr lang="en-US" sz="800" dirty="0" err="1"/>
              <a:t>github</a:t>
            </a:r>
            <a:r>
              <a:rPr lang="en-US" sz="800" dirty="0"/>
              <a:t>)</a:t>
            </a:r>
          </a:p>
          <a:p>
            <a:r>
              <a:rPr lang="en-US" sz="800" dirty="0"/>
              <a:t>ABC-GAN — GANs for LIFE: Generative Adversarial Networks for Likelihood Free Inference</a:t>
            </a:r>
          </a:p>
          <a:p>
            <a:r>
              <a:rPr lang="en-US" sz="800" dirty="0"/>
              <a:t>AC-GAN — Conditional Image Synthesis With Auxiliary Classifier GANs</a:t>
            </a:r>
          </a:p>
          <a:p>
            <a:r>
              <a:rPr lang="en-US" sz="800" dirty="0" err="1"/>
              <a:t>acGAN</a:t>
            </a:r>
            <a:r>
              <a:rPr lang="en-US" sz="800" dirty="0"/>
              <a:t> — Face Aging With Conditional Generative Adversarial Networks</a:t>
            </a:r>
          </a:p>
          <a:p>
            <a:r>
              <a:rPr lang="en-US" sz="800" dirty="0" err="1"/>
              <a:t>ACtuAL</a:t>
            </a:r>
            <a:r>
              <a:rPr lang="en-US" sz="800" dirty="0"/>
              <a:t> — </a:t>
            </a:r>
            <a:r>
              <a:rPr lang="en-US" sz="800" dirty="0" err="1"/>
              <a:t>ACtuAL</a:t>
            </a:r>
            <a:r>
              <a:rPr lang="en-US" sz="800" dirty="0"/>
              <a:t>: Actor-Critic Under Adversarial Learning</a:t>
            </a:r>
          </a:p>
          <a:p>
            <a:r>
              <a:rPr lang="en-US" sz="800" dirty="0" err="1"/>
              <a:t>AdaGAN</a:t>
            </a:r>
            <a:r>
              <a:rPr lang="en-US" sz="800" dirty="0"/>
              <a:t> — </a:t>
            </a:r>
            <a:r>
              <a:rPr lang="en-US" sz="800" dirty="0" err="1"/>
              <a:t>AdaGAN</a:t>
            </a:r>
            <a:r>
              <a:rPr lang="en-US" sz="800" dirty="0"/>
              <a:t>: Boosting Generative Models</a:t>
            </a:r>
          </a:p>
          <a:p>
            <a:r>
              <a:rPr lang="en-US" sz="800" dirty="0" err="1"/>
              <a:t>AdvGAN</a:t>
            </a:r>
            <a:r>
              <a:rPr lang="en-US" sz="800" dirty="0"/>
              <a:t> — Generating adversarial examples with adversarial networks</a:t>
            </a:r>
          </a:p>
          <a:p>
            <a:r>
              <a:rPr lang="en-US" sz="800" dirty="0"/>
              <a:t>AE-GAN — AE-GAN: adversarial eliminating with GAN</a:t>
            </a:r>
          </a:p>
          <a:p>
            <a:r>
              <a:rPr lang="en-US" sz="800" dirty="0"/>
              <a:t>AEGAN — Learning Inverse Mapping by Autoencoder based Generative Adversarial Nets</a:t>
            </a:r>
          </a:p>
          <a:p>
            <a:r>
              <a:rPr lang="en-US" sz="800" dirty="0" err="1"/>
              <a:t>AffGAN</a:t>
            </a:r>
            <a:r>
              <a:rPr lang="en-US" sz="800" dirty="0"/>
              <a:t> — </a:t>
            </a:r>
            <a:r>
              <a:rPr lang="en-US" sz="800" dirty="0" err="1"/>
              <a:t>Amortised</a:t>
            </a:r>
            <a:r>
              <a:rPr lang="en-US" sz="800" dirty="0"/>
              <a:t> MAP Inference for Image Super-resolution</a:t>
            </a:r>
          </a:p>
          <a:p>
            <a:r>
              <a:rPr lang="en-US" sz="800" dirty="0"/>
              <a:t>AL-CGAN — Learning to Generate Images of Outdoor Scenes from Attributes and Semantic Layouts</a:t>
            </a:r>
          </a:p>
          <a:p>
            <a:r>
              <a:rPr lang="en-US" sz="800" dirty="0"/>
              <a:t>ALI — </a:t>
            </a:r>
            <a:r>
              <a:rPr lang="en-US" sz="800" dirty="0" err="1"/>
              <a:t>Adversarially</a:t>
            </a:r>
            <a:r>
              <a:rPr lang="en-US" sz="800" dirty="0"/>
              <a:t> Learned Inference</a:t>
            </a:r>
          </a:p>
          <a:p>
            <a:r>
              <a:rPr lang="en-US" sz="800" dirty="0" err="1"/>
              <a:t>AlignGAN</a:t>
            </a:r>
            <a:r>
              <a:rPr lang="en-US" sz="800" dirty="0"/>
              <a:t> — </a:t>
            </a:r>
            <a:r>
              <a:rPr lang="en-US" sz="800" dirty="0" err="1"/>
              <a:t>AlignGAN</a:t>
            </a:r>
            <a:r>
              <a:rPr lang="en-US" sz="800" dirty="0"/>
              <a:t>: Learning to Align Cross-Domain Images with Conditional Generative Adversarial Networks</a:t>
            </a:r>
          </a:p>
          <a:p>
            <a:r>
              <a:rPr lang="en-US" sz="800" dirty="0"/>
              <a:t>AM-GAN — Activation Maximization Generative Adversarial Nets</a:t>
            </a:r>
          </a:p>
          <a:p>
            <a:r>
              <a:rPr lang="en-US" sz="800" dirty="0" err="1"/>
              <a:t>AnoGAN</a:t>
            </a:r>
            <a:r>
              <a:rPr lang="en-US" sz="800" dirty="0"/>
              <a:t> — Unsupervised Anomaly Detection with Generative Adversarial Networks to Guide Marker Discovery</a:t>
            </a:r>
          </a:p>
          <a:p>
            <a:r>
              <a:rPr lang="en-US" sz="800" dirty="0"/>
              <a:t>APE-GAN — APE-GAN: Adversarial Perturbation Elimination with GAN</a:t>
            </a:r>
          </a:p>
          <a:p>
            <a:r>
              <a:rPr lang="en-US" sz="800" dirty="0"/>
              <a:t>ARAE — </a:t>
            </a:r>
            <a:r>
              <a:rPr lang="en-US" sz="800" dirty="0" err="1"/>
              <a:t>Adversarially</a:t>
            </a:r>
            <a:r>
              <a:rPr lang="en-US" sz="800" dirty="0"/>
              <a:t> Regularized Autoencoders for Generating Discrete Structures (</a:t>
            </a:r>
            <a:r>
              <a:rPr lang="en-US" sz="800" dirty="0" err="1"/>
              <a:t>github</a:t>
            </a:r>
            <a:r>
              <a:rPr lang="en-US" sz="800" dirty="0"/>
              <a:t>)</a:t>
            </a:r>
          </a:p>
          <a:p>
            <a:r>
              <a:rPr lang="en-US" sz="800" dirty="0"/>
              <a:t>ARDA — Adversarial Representation Learning for Domain Adaptation</a:t>
            </a:r>
          </a:p>
          <a:p>
            <a:r>
              <a:rPr lang="en-US" sz="800" dirty="0"/>
              <a:t>ARIGAN — ARIGAN: Synthetic Arabidopsis Plants using Generative Adversarial Network</a:t>
            </a:r>
          </a:p>
          <a:p>
            <a:r>
              <a:rPr lang="en-US" sz="800" dirty="0" err="1"/>
              <a:t>ArtGAN</a:t>
            </a:r>
            <a:r>
              <a:rPr lang="en-US" sz="800" dirty="0"/>
              <a:t> — </a:t>
            </a:r>
            <a:r>
              <a:rPr lang="en-US" sz="800" dirty="0" err="1"/>
              <a:t>ArtGAN</a:t>
            </a:r>
            <a:r>
              <a:rPr lang="en-US" sz="800" dirty="0"/>
              <a:t>: Artwork Synthesis with Conditional Categorial GANs</a:t>
            </a:r>
          </a:p>
          <a:p>
            <a:r>
              <a:rPr lang="en-US" sz="800" dirty="0" err="1"/>
              <a:t>AttGAN</a:t>
            </a:r>
            <a:r>
              <a:rPr lang="en-US" sz="800" dirty="0"/>
              <a:t> — Arbitrary Facial Attribute Editing: Only Change What You Want</a:t>
            </a:r>
          </a:p>
          <a:p>
            <a:r>
              <a:rPr lang="en-US" sz="800" dirty="0" err="1"/>
              <a:t>AttnGAN</a:t>
            </a:r>
            <a:r>
              <a:rPr lang="en-US" sz="800" dirty="0"/>
              <a:t> — </a:t>
            </a:r>
            <a:r>
              <a:rPr lang="en-US" sz="800" dirty="0" err="1"/>
              <a:t>AttnGAN</a:t>
            </a:r>
            <a:r>
              <a:rPr lang="en-US" sz="800" dirty="0"/>
              <a:t>: Fine-Grained Text to Image Generation with Attentional Generative Adversarial Networks</a:t>
            </a:r>
          </a:p>
          <a:p>
            <a:r>
              <a:rPr lang="en-US" sz="800" dirty="0"/>
              <a:t>b-GAN — Generative Adversarial Nets from a Density Ratio Estimation Perspective</a:t>
            </a:r>
          </a:p>
          <a:p>
            <a:r>
              <a:rPr lang="en-US" sz="800" dirty="0"/>
              <a:t>Bayesian GAN — Deep and Hierarchical Implicit Models (</a:t>
            </a:r>
            <a:r>
              <a:rPr lang="en-US" sz="800" dirty="0" err="1"/>
              <a:t>github</a:t>
            </a:r>
            <a:r>
              <a:rPr lang="en-US" sz="800" dirty="0"/>
              <a:t>)</a:t>
            </a:r>
          </a:p>
          <a:p>
            <a:r>
              <a:rPr lang="en-US" sz="800" dirty="0"/>
              <a:t>Bayesian GAN — Bayesian GAN</a:t>
            </a:r>
          </a:p>
          <a:p>
            <a:r>
              <a:rPr lang="en-US" sz="800" dirty="0"/>
              <a:t>BCGAN — Bayesian Conditional Generative </a:t>
            </a:r>
            <a:r>
              <a:rPr lang="en-US" sz="800" dirty="0" err="1"/>
              <a:t>Adverserial</a:t>
            </a:r>
            <a:r>
              <a:rPr lang="en-US" sz="800" dirty="0"/>
              <a:t> Networks</a:t>
            </a:r>
          </a:p>
          <a:p>
            <a:r>
              <a:rPr lang="en-US" sz="800" dirty="0"/>
              <a:t>BCGAN — Bidirectional Conditional Generative Adversarial networks</a:t>
            </a:r>
          </a:p>
          <a:p>
            <a:r>
              <a:rPr lang="en-US" sz="800" dirty="0"/>
              <a:t>BEGAN — BEGAN: Boundary Equilibrium Generative Adversarial Networks</a:t>
            </a:r>
          </a:p>
          <a:p>
            <a:r>
              <a:rPr lang="en-US" sz="800" dirty="0"/>
              <a:t>BGAN — Binary Generative Adversarial Networks for Image Retrieval (</a:t>
            </a:r>
            <a:r>
              <a:rPr lang="en-US" sz="800" dirty="0" err="1"/>
              <a:t>github</a:t>
            </a:r>
            <a:r>
              <a:rPr lang="en-US" sz="800" dirty="0"/>
              <a:t>)</a:t>
            </a:r>
          </a:p>
          <a:p>
            <a:r>
              <a:rPr lang="en-US" sz="800" dirty="0" err="1"/>
              <a:t>BicycleGAN</a:t>
            </a:r>
            <a:r>
              <a:rPr lang="en-US" sz="800" dirty="0"/>
              <a:t> — Toward Multimodal Image-to-Image Translation (</a:t>
            </a:r>
            <a:r>
              <a:rPr lang="en-US" sz="800" dirty="0" err="1"/>
              <a:t>github</a:t>
            </a:r>
            <a:r>
              <a:rPr lang="en-US" sz="800" dirty="0"/>
              <a:t>)</a:t>
            </a:r>
          </a:p>
          <a:p>
            <a:r>
              <a:rPr lang="en-US" sz="800" dirty="0" err="1"/>
              <a:t>BiGAN</a:t>
            </a:r>
            <a:r>
              <a:rPr lang="en-US" sz="800" dirty="0"/>
              <a:t> — Adversarial Feature Learning</a:t>
            </a:r>
          </a:p>
          <a:p>
            <a:r>
              <a:rPr lang="en-US" sz="800" dirty="0"/>
              <a:t>BS-GAN — Boundary-Seeking Generative Adversarial Networks</a:t>
            </a:r>
          </a:p>
          <a:p>
            <a:r>
              <a:rPr lang="en-US" sz="800" dirty="0"/>
              <a:t>C-GAN — Face Aging with Contextual Generative Adversarial Nets</a:t>
            </a:r>
          </a:p>
          <a:p>
            <a:r>
              <a:rPr lang="en-US" sz="800" dirty="0"/>
              <a:t>C-RNN-GAN — C-RNN-GAN: Continuous recurrent neural networks with adversarial training (</a:t>
            </a:r>
            <a:r>
              <a:rPr lang="en-US" sz="800" dirty="0" err="1"/>
              <a:t>github</a:t>
            </a:r>
            <a:r>
              <a:rPr lang="en-US" sz="800" dirty="0"/>
              <a:t>)</a:t>
            </a:r>
          </a:p>
          <a:p>
            <a:r>
              <a:rPr lang="en-US" sz="800" dirty="0"/>
              <a:t>CA-GAN — Composition-aided Sketch-realistic Portrait Generation</a:t>
            </a:r>
          </a:p>
          <a:p>
            <a:r>
              <a:rPr lang="en-US" sz="800" dirty="0" err="1"/>
              <a:t>CaloGAN</a:t>
            </a:r>
            <a:r>
              <a:rPr lang="en-US" sz="800" dirty="0"/>
              <a:t> — </a:t>
            </a:r>
            <a:r>
              <a:rPr lang="en-US" sz="800" dirty="0" err="1"/>
              <a:t>CaloGAN</a:t>
            </a:r>
            <a:r>
              <a:rPr lang="en-US" sz="800" dirty="0"/>
              <a:t>: Simulating 3D High Energy Particle Showers in Multi-Layer Electromagnetic Calorimeters with Generative Adversarial Networks (</a:t>
            </a:r>
            <a:r>
              <a:rPr lang="en-US" sz="800" dirty="0" err="1"/>
              <a:t>github</a:t>
            </a:r>
            <a:r>
              <a:rPr lang="en-US" sz="800" dirty="0"/>
              <a:t>)</a:t>
            </a:r>
          </a:p>
          <a:p>
            <a:r>
              <a:rPr lang="en-US" sz="800" dirty="0"/>
              <a:t>CAN — CAN: Creative Adversarial Networks, Generating Art by Learning About Styles and Deviating from Style Norms</a:t>
            </a:r>
          </a:p>
          <a:p>
            <a:r>
              <a:rPr lang="en-US" sz="800" dirty="0" err="1"/>
              <a:t>CapsuleGAN</a:t>
            </a:r>
            <a:r>
              <a:rPr lang="en-US" sz="800" dirty="0"/>
              <a:t> — </a:t>
            </a:r>
            <a:r>
              <a:rPr lang="en-US" sz="800" dirty="0" err="1"/>
              <a:t>CapsuleGAN</a:t>
            </a:r>
            <a:r>
              <a:rPr lang="en-US" sz="800" dirty="0"/>
              <a:t>: Generative Adversarial Capsule Network</a:t>
            </a:r>
          </a:p>
          <a:p>
            <a:r>
              <a:rPr lang="en-US" sz="800" dirty="0" err="1"/>
              <a:t>CatGAN</a:t>
            </a:r>
            <a:r>
              <a:rPr lang="en-US" sz="800" dirty="0"/>
              <a:t> — Unsupervised and Semi-supervised Learning with Categorical Generative Adversarial Networks</a:t>
            </a:r>
          </a:p>
          <a:p>
            <a:r>
              <a:rPr lang="en-US" sz="800" dirty="0" err="1"/>
              <a:t>CatGAN</a:t>
            </a:r>
            <a:r>
              <a:rPr lang="en-US" sz="800" dirty="0"/>
              <a:t> — </a:t>
            </a:r>
            <a:r>
              <a:rPr lang="en-US" sz="800" dirty="0" err="1"/>
              <a:t>CatGAN</a:t>
            </a:r>
            <a:r>
              <a:rPr lang="en-US" sz="800" dirty="0"/>
              <a:t>: Coupled Adversarial Transfer for Domain Generation</a:t>
            </a:r>
          </a:p>
          <a:p>
            <a:r>
              <a:rPr lang="en-US" sz="800" dirty="0" err="1"/>
              <a:t>CausalGAN</a:t>
            </a:r>
            <a:r>
              <a:rPr lang="en-US" sz="800" dirty="0"/>
              <a:t> — </a:t>
            </a:r>
            <a:r>
              <a:rPr lang="en-US" sz="800" dirty="0" err="1"/>
              <a:t>CausalGAN</a:t>
            </a:r>
            <a:r>
              <a:rPr lang="en-US" sz="800" dirty="0"/>
              <a:t>: Learning Causal Implicit Generative Models with Adversarial Training</a:t>
            </a:r>
          </a:p>
          <a:p>
            <a:r>
              <a:rPr lang="en-US" sz="800" dirty="0"/>
              <a:t>CC-GAN — Semi-Supervised Learning with Context-Conditional Generative Adversarial Networks (</a:t>
            </a:r>
            <a:r>
              <a:rPr lang="en-US" sz="800" dirty="0" err="1"/>
              <a:t>github</a:t>
            </a:r>
            <a:r>
              <a:rPr lang="en-US" sz="800" dirty="0"/>
              <a:t>)</a:t>
            </a:r>
          </a:p>
          <a:p>
            <a:r>
              <a:rPr lang="en-US" sz="800" dirty="0" err="1"/>
              <a:t>CDcGAN</a:t>
            </a:r>
            <a:r>
              <a:rPr lang="en-US" sz="800" dirty="0"/>
              <a:t> — Simultaneously Color-Depth Super-Resolution with Conditional Generative Adversarial Network</a:t>
            </a:r>
          </a:p>
          <a:p>
            <a:r>
              <a:rPr lang="en-US" sz="800" dirty="0"/>
              <a:t>CFG-GAN — Composite Functional Gradient Learning of Generative Adversarial Models</a:t>
            </a:r>
          </a:p>
          <a:p>
            <a:r>
              <a:rPr lang="en-US" sz="800" dirty="0"/>
              <a:t>CGAN — Conditional Generative Adversarial Nets</a:t>
            </a:r>
          </a:p>
          <a:p>
            <a:r>
              <a:rPr lang="en-US" sz="800" dirty="0"/>
              <a:t>CGAN — Controllable Generative Adversarial Network</a:t>
            </a:r>
          </a:p>
          <a:p>
            <a:r>
              <a:rPr lang="en-US" sz="800" dirty="0"/>
              <a:t>Chekhov GAN — An Online Learning Approach to Generative Adversarial Networks</a:t>
            </a:r>
          </a:p>
          <a:p>
            <a:r>
              <a:rPr lang="en-US" sz="800" dirty="0" err="1"/>
              <a:t>CipherGAN</a:t>
            </a:r>
            <a:r>
              <a:rPr lang="en-US" sz="800" dirty="0"/>
              <a:t> — Unsupervised Cipher Cracking Using Discrete GANs</a:t>
            </a:r>
          </a:p>
          <a:p>
            <a:r>
              <a:rPr lang="en-US" sz="800" dirty="0"/>
              <a:t>CM-GAN — CM-GANs: Cross-modal Generative Adversarial Networks for Common Representation Learning</a:t>
            </a:r>
          </a:p>
          <a:p>
            <a:r>
              <a:rPr lang="en-US" sz="800" dirty="0" err="1"/>
              <a:t>CoAtt</a:t>
            </a:r>
            <a:r>
              <a:rPr lang="en-US" sz="800" dirty="0"/>
              <a:t>-GAN — Are You Talking to Me? Reasoned Visual Dialog Generation through Adversarial Learning</a:t>
            </a:r>
          </a:p>
          <a:p>
            <a:r>
              <a:rPr lang="en-US" sz="800" dirty="0" err="1"/>
              <a:t>CoGAN</a:t>
            </a:r>
            <a:r>
              <a:rPr lang="en-US" sz="800" dirty="0"/>
              <a:t> — Coupled Generative Adversarial Networks</a:t>
            </a:r>
          </a:p>
          <a:p>
            <a:r>
              <a:rPr lang="en-US" sz="800" dirty="0" err="1"/>
              <a:t>ComboGAN</a:t>
            </a:r>
            <a:r>
              <a:rPr lang="en-US" sz="800" dirty="0"/>
              <a:t> — </a:t>
            </a:r>
            <a:r>
              <a:rPr lang="en-US" sz="800" dirty="0" err="1"/>
              <a:t>ComboGAN</a:t>
            </a:r>
            <a:r>
              <a:rPr lang="en-US" sz="800" dirty="0"/>
              <a:t>: Unrestrained Scalability for Image Domain Translation (</a:t>
            </a:r>
            <a:r>
              <a:rPr lang="en-US" sz="800" dirty="0" err="1"/>
              <a:t>github</a:t>
            </a:r>
            <a:r>
              <a:rPr lang="en-US" sz="800" dirty="0"/>
              <a:t>)</a:t>
            </a:r>
          </a:p>
          <a:p>
            <a:r>
              <a:rPr lang="en-US" sz="800" dirty="0" err="1"/>
              <a:t>ConceptGAN</a:t>
            </a:r>
            <a:r>
              <a:rPr lang="en-US" sz="800" dirty="0"/>
              <a:t> — Learning Compositional Visual Concepts with Mutual Consistency</a:t>
            </a:r>
          </a:p>
          <a:p>
            <a:r>
              <a:rPr lang="en-US" sz="800" dirty="0"/>
              <a:t>Conditional </a:t>
            </a:r>
            <a:r>
              <a:rPr lang="en-US" sz="800" dirty="0" err="1"/>
              <a:t>cycleGAN</a:t>
            </a:r>
            <a:r>
              <a:rPr lang="en-US" sz="800" dirty="0"/>
              <a:t> — Conditional </a:t>
            </a:r>
            <a:r>
              <a:rPr lang="en-US" sz="800" dirty="0" err="1"/>
              <a:t>CycleGAN</a:t>
            </a:r>
            <a:r>
              <a:rPr lang="en-US" sz="800" dirty="0"/>
              <a:t> for Attribute Guided Face Image Generation</a:t>
            </a:r>
          </a:p>
          <a:p>
            <a:r>
              <a:rPr lang="en-US" sz="800" dirty="0" err="1"/>
              <a:t>constrast</a:t>
            </a:r>
            <a:r>
              <a:rPr lang="en-US" sz="800" dirty="0"/>
              <a:t>-GAN — Generative Semantic Manipulation with Contrasting GAN</a:t>
            </a:r>
          </a:p>
          <a:p>
            <a:r>
              <a:rPr lang="en-US" sz="800" dirty="0"/>
              <a:t>Context-RNN-GAN — Contextual RNN-GANs for Abstract Reasoning Diagram Generation</a:t>
            </a:r>
          </a:p>
          <a:p>
            <a:r>
              <a:rPr lang="en-US" sz="800" dirty="0"/>
              <a:t>Coulomb GAN — Coulomb GANs: Provably Optimal Nash Equilibria via Potential Fields</a:t>
            </a:r>
          </a:p>
          <a:p>
            <a:r>
              <a:rPr lang="en-US" sz="800" dirty="0"/>
              <a:t>Cover-GAN — Generative Steganography with </a:t>
            </a:r>
            <a:r>
              <a:rPr lang="en-US" sz="800" dirty="0" err="1"/>
              <a:t>Kerckhoffs</a:t>
            </a:r>
            <a:r>
              <a:rPr lang="en-US" sz="800" dirty="0"/>
              <a:t>’ Principle based on Generative Adversarial Networks</a:t>
            </a:r>
          </a:p>
          <a:p>
            <a:r>
              <a:rPr lang="en-US" sz="800" dirty="0" err="1"/>
              <a:t>Cramèr</a:t>
            </a:r>
            <a:r>
              <a:rPr lang="en-US" sz="800" dirty="0"/>
              <a:t> GAN — The Cramer Distance as a Solution to Biased Wasserstein Gradients</a:t>
            </a:r>
          </a:p>
          <a:p>
            <a:r>
              <a:rPr lang="en-US" sz="800" dirty="0"/>
              <a:t>Cross-GAN — Crossing Generative Adversarial Networks for Cross-View Person Re-identification</a:t>
            </a:r>
          </a:p>
          <a:p>
            <a:r>
              <a:rPr lang="en-US" sz="800" dirty="0" err="1"/>
              <a:t>crVAE</a:t>
            </a:r>
            <a:r>
              <a:rPr lang="en-US" sz="800" dirty="0"/>
              <a:t>-GAN — Channel-Recurrent Variational Autoencoders</a:t>
            </a:r>
          </a:p>
          <a:p>
            <a:r>
              <a:rPr lang="en-US" sz="800" dirty="0"/>
              <a:t>CS-GAN — Improving Neural Machine Translation with Conditional Sequence Generative Adversarial Nets</a:t>
            </a:r>
          </a:p>
          <a:p>
            <a:r>
              <a:rPr lang="en-US" sz="800" dirty="0"/>
              <a:t>CVAE-GAN — CVAE-GAN: Fine-Grained Image Generation through Asymmetric Training</a:t>
            </a:r>
          </a:p>
          <a:p>
            <a:r>
              <a:rPr lang="en-US" sz="800" dirty="0" err="1"/>
              <a:t>CycleGAN</a:t>
            </a:r>
            <a:r>
              <a:rPr lang="en-US" sz="800" dirty="0"/>
              <a:t> — Unpaired Image-to-Image Translation using Cycle-Consistent Adversarial Networks (</a:t>
            </a:r>
            <a:r>
              <a:rPr lang="en-US" sz="800" dirty="0" err="1"/>
              <a:t>github</a:t>
            </a:r>
            <a:r>
              <a:rPr lang="en-US" sz="800" dirty="0"/>
              <a:t>)</a:t>
            </a:r>
          </a:p>
          <a:p>
            <a:r>
              <a:rPr lang="en-US" sz="800" dirty="0"/>
              <a:t>D-GAN — Differential Generative Adversarial Networks: Synthesizing Non-linear Facial Variations with Limited Number of Training Data</a:t>
            </a:r>
          </a:p>
          <a:p>
            <a:r>
              <a:rPr lang="en-US" sz="800" dirty="0"/>
              <a:t>D2GAN — Dual Discriminator Generative Adversarial Nets</a:t>
            </a:r>
          </a:p>
          <a:p>
            <a:r>
              <a:rPr lang="en-US" sz="800" dirty="0"/>
              <a:t>DA-GAN — DA-GAN: Instance-level Image Translation by Deep Attention Generative Adversarial Networks (with Supplementary Materials)</a:t>
            </a:r>
          </a:p>
          <a:p>
            <a:r>
              <a:rPr lang="en-US" sz="800" dirty="0"/>
              <a:t>DAGAN — Data Augmentation Generative Adversarial Networks</a:t>
            </a:r>
          </a:p>
          <a:p>
            <a:r>
              <a:rPr lang="en-US" sz="800" dirty="0"/>
              <a:t>DAN — Distributional Adversarial Networks</a:t>
            </a:r>
          </a:p>
          <a:p>
            <a:r>
              <a:rPr lang="en-US" sz="800" dirty="0"/>
              <a:t>DCGAN — Unsupervised Representation Learning with Deep Convolutional Generative Adversarial Networks (</a:t>
            </a:r>
            <a:r>
              <a:rPr lang="en-US" sz="800" dirty="0" err="1"/>
              <a:t>github</a:t>
            </a:r>
            <a:r>
              <a:rPr lang="en-US" sz="800" dirty="0"/>
              <a:t>)</a:t>
            </a:r>
          </a:p>
          <a:p>
            <a:r>
              <a:rPr lang="en-US" sz="800" dirty="0" err="1"/>
              <a:t>DeblurGAN</a:t>
            </a:r>
            <a:r>
              <a:rPr lang="en-US" sz="800" dirty="0"/>
              <a:t> — </a:t>
            </a:r>
            <a:r>
              <a:rPr lang="en-US" sz="800" dirty="0" err="1"/>
              <a:t>DeblurGAN</a:t>
            </a:r>
            <a:r>
              <a:rPr lang="en-US" sz="800" dirty="0"/>
              <a:t>: Blind Motion Deblurring Using Conditional Adversarial Networks (</a:t>
            </a:r>
            <a:r>
              <a:rPr lang="en-US" sz="800" dirty="0" err="1"/>
              <a:t>github</a:t>
            </a:r>
            <a:r>
              <a:rPr lang="en-US" sz="800" dirty="0"/>
              <a:t>)</a:t>
            </a:r>
          </a:p>
          <a:p>
            <a:r>
              <a:rPr lang="en-US" sz="800" dirty="0"/>
              <a:t>Defense-GAN — Defense-GAN: Protecting Classifiers Against Adversarial Attacks Using Generative Models</a:t>
            </a:r>
          </a:p>
          <a:p>
            <a:r>
              <a:rPr lang="en-US" sz="800" dirty="0" err="1"/>
              <a:t>DeliGAN</a:t>
            </a:r>
            <a:r>
              <a:rPr lang="en-US" sz="800" dirty="0"/>
              <a:t> — </a:t>
            </a:r>
            <a:r>
              <a:rPr lang="en-US" sz="800" dirty="0" err="1"/>
              <a:t>DeLiGAN</a:t>
            </a:r>
            <a:r>
              <a:rPr lang="en-US" sz="800" dirty="0"/>
              <a:t> : Generative Adversarial Networks for Diverse and Limited Data (</a:t>
            </a:r>
            <a:r>
              <a:rPr lang="en-US" sz="800" dirty="0" err="1"/>
              <a:t>github</a:t>
            </a:r>
            <a:r>
              <a:rPr lang="en-US" sz="800" dirty="0"/>
              <a:t>)</a:t>
            </a:r>
          </a:p>
          <a:p>
            <a:r>
              <a:rPr lang="en-US" sz="800" dirty="0"/>
              <a:t>DF-GAN — Learning Disentangling and Fusing Networks for Face Completion Under Structured Occlusions</a:t>
            </a:r>
          </a:p>
          <a:p>
            <a:r>
              <a:rPr lang="en-US" sz="800" dirty="0" err="1"/>
              <a:t>DiscoGAN</a:t>
            </a:r>
            <a:r>
              <a:rPr lang="en-US" sz="800" dirty="0"/>
              <a:t> — Learning to Discover Cross-Domain Relations with Generative Adversarial Networks</a:t>
            </a:r>
          </a:p>
          <a:p>
            <a:r>
              <a:rPr lang="en-US" sz="800" dirty="0" err="1"/>
              <a:t>DistanceGAN</a:t>
            </a:r>
            <a:r>
              <a:rPr lang="en-US" sz="800" dirty="0"/>
              <a:t> — One-Sided Unsupervised Domain Mapping</a:t>
            </a:r>
          </a:p>
          <a:p>
            <a:r>
              <a:rPr lang="en-US" sz="800" dirty="0"/>
              <a:t>DM-GAN — Dual Motion GAN for Future-Flow Embedded Video Prediction</a:t>
            </a:r>
          </a:p>
          <a:p>
            <a:r>
              <a:rPr lang="en-US" sz="800" dirty="0"/>
              <a:t>DNA-GAN — DNA-GAN: Learning Disentangled Representations from Multi-Attribute Images</a:t>
            </a:r>
          </a:p>
          <a:p>
            <a:r>
              <a:rPr lang="en-US" sz="800" dirty="0" err="1"/>
              <a:t>dp</a:t>
            </a:r>
            <a:r>
              <a:rPr lang="en-US" sz="800" dirty="0"/>
              <a:t>-GAN — Differentially Private Releasing via Deep Generative Model</a:t>
            </a:r>
          </a:p>
          <a:p>
            <a:r>
              <a:rPr lang="en-US" sz="800" dirty="0"/>
              <a:t>DP-GAN — DP-GAN: Diversity-Promoting Generative Adversarial Network for Generating Informative and Diversified Text</a:t>
            </a:r>
          </a:p>
          <a:p>
            <a:r>
              <a:rPr lang="en-US" sz="800" dirty="0"/>
              <a:t>DPGAN — Differentially Private Generative Adversarial Network http://arxiv.org/abs/1802.06739 (</a:t>
            </a:r>
            <a:r>
              <a:rPr lang="en-US" sz="800" dirty="0" err="1"/>
              <a:t>github</a:t>
            </a:r>
            <a:r>
              <a:rPr lang="en-US" sz="800" dirty="0"/>
              <a:t>)</a:t>
            </a:r>
          </a:p>
          <a:p>
            <a:r>
              <a:rPr lang="en-US" sz="800" dirty="0"/>
              <a:t>DR-GAN — Representation Learning by Rotating Your Faces</a:t>
            </a:r>
          </a:p>
          <a:p>
            <a:r>
              <a:rPr lang="en-US" sz="800" dirty="0"/>
              <a:t>DRAGAN — How to Train Your DRAGAN (</a:t>
            </a:r>
            <a:r>
              <a:rPr lang="en-US" sz="800" dirty="0" err="1"/>
              <a:t>github</a:t>
            </a:r>
            <a:r>
              <a:rPr lang="en-US" sz="800" dirty="0"/>
              <a:t>)</a:t>
            </a:r>
          </a:p>
          <a:p>
            <a:r>
              <a:rPr lang="en-US" sz="800" dirty="0"/>
              <a:t>DRPAN — Discriminative Region Proposal Adversarial Networks for High-Quality Image-to-Image Translation</a:t>
            </a:r>
          </a:p>
          <a:p>
            <a:r>
              <a:rPr lang="en-US" sz="800" dirty="0"/>
              <a:t>DSP-GAN — Depth Structure Preserving Scene Image Generation</a:t>
            </a:r>
          </a:p>
          <a:p>
            <a:r>
              <a:rPr lang="en-US" sz="800" dirty="0"/>
              <a:t>DTN — Unsupervised Cross-Domain Image Generation</a:t>
            </a:r>
          </a:p>
          <a:p>
            <a:r>
              <a:rPr lang="en-US" sz="800" dirty="0" err="1"/>
              <a:t>DualGAN</a:t>
            </a:r>
            <a:r>
              <a:rPr lang="en-US" sz="800" dirty="0"/>
              <a:t> — </a:t>
            </a:r>
            <a:r>
              <a:rPr lang="en-US" sz="800" dirty="0" err="1"/>
              <a:t>DualGAN</a:t>
            </a:r>
            <a:r>
              <a:rPr lang="en-US" sz="800" dirty="0"/>
              <a:t>: Unsupervised Dual Learning for Image-to-Image Translation</a:t>
            </a:r>
          </a:p>
          <a:p>
            <a:r>
              <a:rPr lang="en-US" sz="800" dirty="0" err="1"/>
              <a:t>Dualing</a:t>
            </a:r>
            <a:r>
              <a:rPr lang="en-US" sz="800" dirty="0"/>
              <a:t> GAN — </a:t>
            </a:r>
            <a:r>
              <a:rPr lang="en-US" sz="800" dirty="0" err="1"/>
              <a:t>Dualing</a:t>
            </a:r>
            <a:r>
              <a:rPr lang="en-US" sz="800" dirty="0"/>
              <a:t> GANs</a:t>
            </a:r>
          </a:p>
          <a:p>
            <a:r>
              <a:rPr lang="en-US" sz="800" dirty="0"/>
              <a:t>Dynamics Transfer GAN — Dynamics Transfer GAN: Generating Video by Transferring Arbitrary Temporal Dynamics from a Source Video to a Single Target Image</a:t>
            </a:r>
          </a:p>
          <a:p>
            <a:r>
              <a:rPr lang="en-US" sz="800" dirty="0"/>
              <a:t>EBGAN — Energy-based Generative Adversarial Network</a:t>
            </a:r>
          </a:p>
          <a:p>
            <a:r>
              <a:rPr lang="en-US" sz="800" dirty="0" err="1"/>
              <a:t>ecGAN</a:t>
            </a:r>
            <a:r>
              <a:rPr lang="en-US" sz="800" dirty="0"/>
              <a:t> — </a:t>
            </a:r>
            <a:r>
              <a:rPr lang="en-US" sz="800" dirty="0" err="1"/>
              <a:t>eCommerceGAN</a:t>
            </a:r>
            <a:r>
              <a:rPr lang="en-US" sz="800" dirty="0"/>
              <a:t> : A Generative Adversarial Network for E-commerce</a:t>
            </a:r>
          </a:p>
          <a:p>
            <a:r>
              <a:rPr lang="en-US" sz="800" dirty="0"/>
              <a:t>ED//GAN — Stabilizing Training of Generative Adversarial Networks through Regularization</a:t>
            </a:r>
          </a:p>
          <a:p>
            <a:r>
              <a:rPr lang="en-US" sz="800" dirty="0"/>
              <a:t>EGAN — Enhanced Experience Replay Generation for Efficient Reinforcement Learning</a:t>
            </a:r>
          </a:p>
          <a:p>
            <a:r>
              <a:rPr lang="en-US" sz="800" dirty="0" err="1"/>
              <a:t>EnergyWGAN</a:t>
            </a:r>
            <a:r>
              <a:rPr lang="en-US" sz="800" dirty="0"/>
              <a:t> — Energy-relaxed </a:t>
            </a:r>
            <a:r>
              <a:rPr lang="en-US" sz="800" dirty="0" err="1"/>
              <a:t>Wassertein</a:t>
            </a:r>
            <a:r>
              <a:rPr lang="en-US" sz="800" dirty="0"/>
              <a:t> GANs (</a:t>
            </a:r>
            <a:r>
              <a:rPr lang="en-US" sz="800" dirty="0" err="1"/>
              <a:t>EnergyWGAN</a:t>
            </a:r>
            <a:r>
              <a:rPr lang="en-US" sz="800" dirty="0"/>
              <a:t>): Towards More Stable and High Resolution Image Generation</a:t>
            </a:r>
          </a:p>
          <a:p>
            <a:r>
              <a:rPr lang="en-US" sz="800" dirty="0" err="1"/>
              <a:t>ExGAN</a:t>
            </a:r>
            <a:r>
              <a:rPr lang="en-US" sz="800" dirty="0"/>
              <a:t> — Eye In-Painting with Exemplar Generative Adversarial Networks</a:t>
            </a:r>
          </a:p>
          <a:p>
            <a:r>
              <a:rPr lang="en-US" sz="800" dirty="0" err="1"/>
              <a:t>ExprGAN</a:t>
            </a:r>
            <a:r>
              <a:rPr lang="en-US" sz="800" dirty="0"/>
              <a:t> — </a:t>
            </a:r>
            <a:r>
              <a:rPr lang="en-US" sz="800" dirty="0" err="1"/>
              <a:t>ExprGAN</a:t>
            </a:r>
            <a:r>
              <a:rPr lang="en-US" sz="800" dirty="0"/>
              <a:t>: Facial Expression Editing with Controllable Expression Intensity</a:t>
            </a:r>
          </a:p>
        </p:txBody>
      </p:sp>
      <p:sp>
        <p:nvSpPr>
          <p:cNvPr id="4" name="Slide Number Placeholder 3">
            <a:extLst>
              <a:ext uri="{FF2B5EF4-FFF2-40B4-BE49-F238E27FC236}">
                <a16:creationId xmlns:a16="http://schemas.microsoft.com/office/drawing/2014/main" id="{52F239FF-E605-46BD-914F-394469ECF307}"/>
              </a:ext>
            </a:extLst>
          </p:cNvPr>
          <p:cNvSpPr>
            <a:spLocks noGrp="1"/>
          </p:cNvSpPr>
          <p:nvPr>
            <p:ph type="sldNum" sz="quarter" idx="12"/>
          </p:nvPr>
        </p:nvSpPr>
        <p:spPr/>
        <p:txBody>
          <a:bodyPr/>
          <a:lstStyle/>
          <a:p>
            <a:fld id="{A708E31A-B0B9-4751-B96A-D8DA46ED074F}" type="slidenum">
              <a:rPr lang="en-US" smtClean="0"/>
              <a:t>20</a:t>
            </a:fld>
            <a:endParaRPr lang="en-US"/>
          </a:p>
        </p:txBody>
      </p:sp>
    </p:spTree>
    <p:extLst>
      <p:ext uri="{BB962C8B-B14F-4D97-AF65-F5344CB8AC3E}">
        <p14:creationId xmlns:p14="http://schemas.microsoft.com/office/powerpoint/2010/main" val="1203939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85DD80-B9DF-45AD-BB1C-1BA8E702D632}"/>
              </a:ext>
            </a:extLst>
          </p:cNvPr>
          <p:cNvSpPr>
            <a:spLocks noGrp="1"/>
          </p:cNvSpPr>
          <p:nvPr>
            <p:ph idx="1"/>
          </p:nvPr>
        </p:nvSpPr>
        <p:spPr>
          <a:xfrm>
            <a:off x="0" y="60325"/>
            <a:ext cx="12192000" cy="6731000"/>
          </a:xfrm>
        </p:spPr>
        <p:txBody>
          <a:bodyPr numCol="7">
            <a:noAutofit/>
          </a:bodyPr>
          <a:lstStyle/>
          <a:p>
            <a:r>
              <a:rPr lang="en-US" sz="700" dirty="0"/>
              <a:t>f-CLSWGAN — Feature Generating Networks for Zero-Shot Learning</a:t>
            </a:r>
          </a:p>
          <a:p>
            <a:r>
              <a:rPr lang="en-US" sz="700" dirty="0"/>
              <a:t>f-GAN — f-GAN: Training Generative Neural Samplers using Variational Divergence Minimization</a:t>
            </a:r>
          </a:p>
          <a:p>
            <a:r>
              <a:rPr lang="en-US" sz="700" dirty="0"/>
              <a:t>FF-GAN — Towards Large-Pose Face </a:t>
            </a:r>
            <a:r>
              <a:rPr lang="en-US" sz="700" dirty="0" err="1"/>
              <a:t>Frontalization</a:t>
            </a:r>
            <a:r>
              <a:rPr lang="en-US" sz="700" dirty="0"/>
              <a:t> in the Wild</a:t>
            </a:r>
          </a:p>
          <a:p>
            <a:r>
              <a:rPr lang="en-US" sz="700" dirty="0"/>
              <a:t>FIGAN — Frame Interpolation with Multi-Scale Deep Loss Functions and Generative Adversarial Networks</a:t>
            </a:r>
          </a:p>
          <a:p>
            <a:r>
              <a:rPr lang="en-US" sz="700" dirty="0"/>
              <a:t>Fila-GAN — Synthesizing Filamentary Structured Images with GANs</a:t>
            </a:r>
          </a:p>
          <a:p>
            <a:r>
              <a:rPr lang="en-US" sz="700" dirty="0"/>
              <a:t>First Order GAN — First Order Generative Adversarial Networks</a:t>
            </a:r>
          </a:p>
          <a:p>
            <a:r>
              <a:rPr lang="en-US" sz="700" dirty="0"/>
              <a:t>Fisher GAN — Fisher GAN</a:t>
            </a:r>
          </a:p>
          <a:p>
            <a:r>
              <a:rPr lang="en-US" sz="700" dirty="0"/>
              <a:t>Flow-GAN — Flow-GAN: Bridging implicit and prescribed learning in generative models</a:t>
            </a:r>
          </a:p>
          <a:p>
            <a:r>
              <a:rPr lang="en-US" sz="700" dirty="0"/>
              <a:t>FSEGAN — Exploring Speech Enhancement with Generative Adversarial Networks for Robust Speech Recognition</a:t>
            </a:r>
          </a:p>
          <a:p>
            <a:r>
              <a:rPr lang="en-US" sz="700" dirty="0"/>
              <a:t>FTGAN — Hierarchical Video Generation from Orthogonal Information: Optical Flow and Texture</a:t>
            </a:r>
          </a:p>
          <a:p>
            <a:r>
              <a:rPr lang="en-US" sz="700" dirty="0" err="1"/>
              <a:t>FusedGAN</a:t>
            </a:r>
            <a:r>
              <a:rPr lang="en-US" sz="700" dirty="0"/>
              <a:t> — Semi-supervised </a:t>
            </a:r>
            <a:r>
              <a:rPr lang="en-US" sz="700" dirty="0" err="1"/>
              <a:t>FusedGAN</a:t>
            </a:r>
            <a:r>
              <a:rPr lang="en-US" sz="700" dirty="0"/>
              <a:t> for Conditional Image Generation</a:t>
            </a:r>
          </a:p>
          <a:p>
            <a:r>
              <a:rPr lang="en-US" sz="700" dirty="0" err="1"/>
              <a:t>FusionGAN</a:t>
            </a:r>
            <a:r>
              <a:rPr lang="en-US" sz="700" dirty="0"/>
              <a:t> — Learning to Fuse Music Genres with Generative Adversarial Dual Learning</a:t>
            </a:r>
          </a:p>
          <a:p>
            <a:r>
              <a:rPr lang="en-US" sz="700" dirty="0"/>
              <a:t>G2-GAN — Geometry Guided Adversarial Facial Expression Synthesis</a:t>
            </a:r>
          </a:p>
          <a:p>
            <a:r>
              <a:rPr lang="en-US" sz="700" dirty="0"/>
              <a:t>GAGAN — GAGAN: Geometry-Aware Generative </a:t>
            </a:r>
            <a:r>
              <a:rPr lang="en-US" sz="700" dirty="0" err="1"/>
              <a:t>Adverserial</a:t>
            </a:r>
            <a:r>
              <a:rPr lang="en-US" sz="700" dirty="0"/>
              <a:t> Networks</a:t>
            </a:r>
          </a:p>
          <a:p>
            <a:r>
              <a:rPr lang="en-US" sz="700" dirty="0"/>
              <a:t>GAMN — Generative Adversarial Mapping Networks</a:t>
            </a:r>
          </a:p>
          <a:p>
            <a:r>
              <a:rPr lang="en-US" sz="700" dirty="0"/>
              <a:t>GAN — Generative Adversarial Networks (</a:t>
            </a:r>
            <a:r>
              <a:rPr lang="en-US" sz="700" dirty="0" err="1"/>
              <a:t>github</a:t>
            </a:r>
            <a:r>
              <a:rPr lang="en-US" sz="700" dirty="0"/>
              <a:t>)</a:t>
            </a:r>
          </a:p>
          <a:p>
            <a:r>
              <a:rPr lang="en-US" sz="700" dirty="0"/>
              <a:t>GAN-ATV — A Novel Approach to Artistic Textual Visualization via GAN</a:t>
            </a:r>
          </a:p>
          <a:p>
            <a:r>
              <a:rPr lang="en-US" sz="700" dirty="0"/>
              <a:t>GAN-CLS — Generative Adversarial Text to Image Synthesis (</a:t>
            </a:r>
            <a:r>
              <a:rPr lang="en-US" sz="700" dirty="0" err="1"/>
              <a:t>github</a:t>
            </a:r>
            <a:r>
              <a:rPr lang="en-US" sz="700" dirty="0"/>
              <a:t>)</a:t>
            </a:r>
          </a:p>
          <a:p>
            <a:r>
              <a:rPr lang="en-US" sz="700" dirty="0"/>
              <a:t>GAN-RS — Towards Qualitative Advancement of Underwater Machine Vision with Generative Adversarial Networks</a:t>
            </a:r>
          </a:p>
          <a:p>
            <a:r>
              <a:rPr lang="en-US" sz="700" dirty="0"/>
              <a:t>GAN-</a:t>
            </a:r>
            <a:r>
              <a:rPr lang="en-US" sz="700" dirty="0" err="1"/>
              <a:t>sep</a:t>
            </a:r>
            <a:r>
              <a:rPr lang="en-US" sz="700" dirty="0"/>
              <a:t> — GANs for Biological Image Synthesis (</a:t>
            </a:r>
            <a:r>
              <a:rPr lang="en-US" sz="700" dirty="0" err="1"/>
              <a:t>github</a:t>
            </a:r>
            <a:r>
              <a:rPr lang="en-US" sz="700" dirty="0"/>
              <a:t>)</a:t>
            </a:r>
          </a:p>
          <a:p>
            <a:r>
              <a:rPr lang="en-US" sz="700" dirty="0"/>
              <a:t>GAN-VFS — Generative Adversarial Network-based Synthesis of Visible Faces from Polarimetric Thermal Faces</a:t>
            </a:r>
          </a:p>
          <a:p>
            <a:r>
              <a:rPr lang="en-US" sz="700" dirty="0"/>
              <a:t>GANCS — Deep Generative Adversarial Networks for Compressed Sensing Automates MRI</a:t>
            </a:r>
          </a:p>
          <a:p>
            <a:r>
              <a:rPr lang="en-US" sz="700" dirty="0"/>
              <a:t>GANDI — Guiding the search in continuous state-action spaces by learning an action sampling distribution from off-target samples</a:t>
            </a:r>
          </a:p>
          <a:p>
            <a:r>
              <a:rPr lang="en-US" sz="700" dirty="0"/>
              <a:t>GANG — GANGs: Generative Adversarial Network Games</a:t>
            </a:r>
          </a:p>
          <a:p>
            <a:r>
              <a:rPr lang="en-US" sz="700" dirty="0" err="1"/>
              <a:t>GANosaic</a:t>
            </a:r>
            <a:r>
              <a:rPr lang="en-US" sz="700" dirty="0"/>
              <a:t> — </a:t>
            </a:r>
            <a:r>
              <a:rPr lang="en-US" sz="700" dirty="0" err="1"/>
              <a:t>GANosaic</a:t>
            </a:r>
            <a:r>
              <a:rPr lang="en-US" sz="700" dirty="0"/>
              <a:t>: Mosaic Creation with Generative Texture Manifolds</a:t>
            </a:r>
          </a:p>
          <a:p>
            <a:r>
              <a:rPr lang="en-US" sz="700" dirty="0"/>
              <a:t>GAP — Context-Aware Generative Adversarial Privacy</a:t>
            </a:r>
          </a:p>
          <a:p>
            <a:r>
              <a:rPr lang="en-US" sz="700" dirty="0"/>
              <a:t>GAWWN — Learning What and Where to Draw (</a:t>
            </a:r>
            <a:r>
              <a:rPr lang="en-US" sz="700" dirty="0" err="1"/>
              <a:t>github</a:t>
            </a:r>
            <a:r>
              <a:rPr lang="en-US" sz="700" dirty="0"/>
              <a:t>)</a:t>
            </a:r>
          </a:p>
          <a:p>
            <a:r>
              <a:rPr lang="en-US" sz="700" dirty="0"/>
              <a:t>GC-GAN — Geometry-Contrastive Generative Adversarial Network for Facial Expression Synthesis</a:t>
            </a:r>
          </a:p>
          <a:p>
            <a:r>
              <a:rPr lang="en-US" sz="700" dirty="0" err="1"/>
              <a:t>GeneGAN</a:t>
            </a:r>
            <a:r>
              <a:rPr lang="en-US" sz="700" dirty="0"/>
              <a:t> — </a:t>
            </a:r>
            <a:r>
              <a:rPr lang="en-US" sz="700" dirty="0" err="1"/>
              <a:t>GeneGAN</a:t>
            </a:r>
            <a:r>
              <a:rPr lang="en-US" sz="700" dirty="0"/>
              <a:t>: Learning Object Transfiguration and Attribute Subspace from Unpaired Data (</a:t>
            </a:r>
            <a:r>
              <a:rPr lang="en-US" sz="700" dirty="0" err="1"/>
              <a:t>github</a:t>
            </a:r>
            <a:r>
              <a:rPr lang="en-US" sz="700" dirty="0"/>
              <a:t>)</a:t>
            </a:r>
          </a:p>
          <a:p>
            <a:r>
              <a:rPr lang="en-US" sz="700" dirty="0" err="1"/>
              <a:t>GeoGAN</a:t>
            </a:r>
            <a:r>
              <a:rPr lang="en-US" sz="700" dirty="0"/>
              <a:t> — Generating Instance Segmentation Annotation by Geometry-guided GAN</a:t>
            </a:r>
          </a:p>
          <a:p>
            <a:r>
              <a:rPr lang="en-US" sz="700" dirty="0"/>
              <a:t>Geometric GAN — Geometric GAN</a:t>
            </a:r>
          </a:p>
          <a:p>
            <a:r>
              <a:rPr lang="en-US" sz="700" dirty="0"/>
              <a:t>GLCA-GAN — Global and Local Consistent Age Generative Adversarial Networks</a:t>
            </a:r>
          </a:p>
          <a:p>
            <a:r>
              <a:rPr lang="en-US" sz="700" dirty="0"/>
              <a:t>GMAN — Generative Multi-Adversarial Networks</a:t>
            </a:r>
          </a:p>
          <a:p>
            <a:r>
              <a:rPr lang="en-US" sz="700" dirty="0"/>
              <a:t>GMM-GAN — Towards Understanding the Dynamics of Generative Adversarial Networks</a:t>
            </a:r>
          </a:p>
          <a:p>
            <a:r>
              <a:rPr lang="en-US" sz="700" dirty="0" err="1"/>
              <a:t>GoGAN</a:t>
            </a:r>
            <a:r>
              <a:rPr lang="en-US" sz="700" dirty="0"/>
              <a:t> — Gang of GANs: Generative Adversarial Networks with Maximum Margin Ranking</a:t>
            </a:r>
          </a:p>
          <a:p>
            <a:r>
              <a:rPr lang="en-US" sz="700" dirty="0"/>
              <a:t>GP-GAN — GP-GAN: Towards Realistic High-Resolution Image Blending (</a:t>
            </a:r>
            <a:r>
              <a:rPr lang="en-US" sz="700" dirty="0" err="1"/>
              <a:t>github</a:t>
            </a:r>
            <a:r>
              <a:rPr lang="en-US" sz="700" dirty="0"/>
              <a:t>)</a:t>
            </a:r>
          </a:p>
          <a:p>
            <a:r>
              <a:rPr lang="en-US" sz="700" dirty="0"/>
              <a:t>GP-GAN — GP-GAN: Gender Preserving GAN for Synthesizing Faces from Landmarks</a:t>
            </a:r>
          </a:p>
          <a:p>
            <a:r>
              <a:rPr lang="en-US" sz="700" dirty="0"/>
              <a:t>GPU — A generative adversarial framework for positive-unlabeled classification</a:t>
            </a:r>
          </a:p>
          <a:p>
            <a:r>
              <a:rPr lang="en-US" sz="700" dirty="0"/>
              <a:t>GRAN — Generating images with recurrent adversarial networks (</a:t>
            </a:r>
            <a:r>
              <a:rPr lang="en-US" sz="700" dirty="0" err="1"/>
              <a:t>github</a:t>
            </a:r>
            <a:r>
              <a:rPr lang="en-US" sz="700" dirty="0"/>
              <a:t>)</a:t>
            </a:r>
          </a:p>
          <a:p>
            <a:r>
              <a:rPr lang="en-US" sz="700" dirty="0" err="1"/>
              <a:t>GraspGAN</a:t>
            </a:r>
            <a:r>
              <a:rPr lang="en-US" sz="700" dirty="0"/>
              <a:t> — Using Simulation and Domain Adaptation to Improve Efficiency of Deep Robotic Grasping</a:t>
            </a:r>
          </a:p>
          <a:p>
            <a:r>
              <a:rPr lang="en-US" sz="700" dirty="0"/>
              <a:t>HAN — Chinese Typeface Transformation with Hierarchical Adversarial Network</a:t>
            </a:r>
          </a:p>
          <a:p>
            <a:r>
              <a:rPr lang="en-US" sz="700" dirty="0"/>
              <a:t>HP-GAN — HP-GAN: Probabilistic 3D human motion prediction via GAN</a:t>
            </a:r>
          </a:p>
          <a:p>
            <a:r>
              <a:rPr lang="en-US" sz="700" dirty="0"/>
              <a:t>HR-DCGAN — High-Resolution Deep Convolutional Generative Adversarial Networks</a:t>
            </a:r>
          </a:p>
          <a:p>
            <a:r>
              <a:rPr lang="en-US" sz="700" dirty="0"/>
              <a:t>IAN — Neural Photo Editing with Introspective Adversarial Networks (</a:t>
            </a:r>
            <a:r>
              <a:rPr lang="en-US" sz="700" dirty="0" err="1"/>
              <a:t>github</a:t>
            </a:r>
            <a:r>
              <a:rPr lang="en-US" sz="700" dirty="0"/>
              <a:t>)</a:t>
            </a:r>
          </a:p>
          <a:p>
            <a:r>
              <a:rPr lang="en-US" sz="700" dirty="0" err="1"/>
              <a:t>IcGAN</a:t>
            </a:r>
            <a:r>
              <a:rPr lang="en-US" sz="700" dirty="0"/>
              <a:t> — Invertible Conditional GANs for image editing (</a:t>
            </a:r>
            <a:r>
              <a:rPr lang="en-US" sz="700" dirty="0" err="1"/>
              <a:t>github</a:t>
            </a:r>
            <a:r>
              <a:rPr lang="en-US" sz="700" dirty="0"/>
              <a:t>)</a:t>
            </a:r>
          </a:p>
          <a:p>
            <a:r>
              <a:rPr lang="en-US" sz="700" dirty="0"/>
              <a:t>ID-CGAN — Image De-raining Using a Conditional Generative Adversarial Network</a:t>
            </a:r>
          </a:p>
          <a:p>
            <a:r>
              <a:rPr lang="en-US" sz="700" dirty="0" err="1"/>
              <a:t>IdCycleGAN</a:t>
            </a:r>
            <a:r>
              <a:rPr lang="en-US" sz="700" dirty="0"/>
              <a:t> — Face Translation between Images and Videos using Identity-aware </a:t>
            </a:r>
            <a:r>
              <a:rPr lang="en-US" sz="700" dirty="0" err="1"/>
              <a:t>CycleGAN</a:t>
            </a:r>
            <a:endParaRPr lang="en-US" sz="700" dirty="0"/>
          </a:p>
          <a:p>
            <a:r>
              <a:rPr lang="en-US" sz="700" dirty="0" err="1"/>
              <a:t>IFcVAEGAN</a:t>
            </a:r>
            <a:r>
              <a:rPr lang="en-US" sz="700" dirty="0"/>
              <a:t> — Conditional Autoencoders with Adversarial Information Factorization</a:t>
            </a:r>
          </a:p>
          <a:p>
            <a:r>
              <a:rPr lang="en-US" sz="700" dirty="0" err="1"/>
              <a:t>iGAN</a:t>
            </a:r>
            <a:r>
              <a:rPr lang="en-US" sz="700" dirty="0"/>
              <a:t> — Generative Visual Manipulation on the Natural Image Manifold (</a:t>
            </a:r>
            <a:r>
              <a:rPr lang="en-US" sz="700" dirty="0" err="1"/>
              <a:t>github</a:t>
            </a:r>
            <a:r>
              <a:rPr lang="en-US" sz="700" dirty="0"/>
              <a:t>)</a:t>
            </a:r>
          </a:p>
          <a:p>
            <a:r>
              <a:rPr lang="en-US" sz="700" dirty="0"/>
              <a:t>Improved GAN — Improved Techniques for Training GANs (</a:t>
            </a:r>
            <a:r>
              <a:rPr lang="en-US" sz="700" dirty="0" err="1"/>
              <a:t>github</a:t>
            </a:r>
            <a:r>
              <a:rPr lang="en-US" sz="700" dirty="0"/>
              <a:t>)</a:t>
            </a:r>
          </a:p>
          <a:p>
            <a:r>
              <a:rPr lang="en-US" sz="700" dirty="0"/>
              <a:t>In2I — In2I : Unsupervised Multi-Image-to-Image Translation Using Generative Adversarial Networks</a:t>
            </a:r>
          </a:p>
          <a:p>
            <a:r>
              <a:rPr lang="en-US" sz="700" dirty="0" err="1"/>
              <a:t>InfoGAN</a:t>
            </a:r>
            <a:r>
              <a:rPr lang="en-US" sz="700" dirty="0"/>
              <a:t> — </a:t>
            </a:r>
            <a:r>
              <a:rPr lang="en-US" sz="700" dirty="0" err="1"/>
              <a:t>InfoGAN</a:t>
            </a:r>
            <a:r>
              <a:rPr lang="en-US" sz="700" dirty="0"/>
              <a:t>: Interpretable Representation Learning by Information Maximizing Generative Adversarial Nets(</a:t>
            </a:r>
            <a:r>
              <a:rPr lang="en-US" sz="700" dirty="0" err="1"/>
              <a:t>github</a:t>
            </a:r>
            <a:r>
              <a:rPr lang="en-US" sz="700" dirty="0"/>
              <a:t>)</a:t>
            </a:r>
          </a:p>
          <a:p>
            <a:r>
              <a:rPr lang="en-US" sz="700" dirty="0"/>
              <a:t>IRGAN — IRGAN: A Minimax Game for Unifying Generative and Discriminative Information Retrieval models</a:t>
            </a:r>
          </a:p>
          <a:p>
            <a:r>
              <a:rPr lang="en-US" sz="700" dirty="0"/>
              <a:t>Iterative-GAN — Two Birds with One Stone: Iteratively Learn Facial Attributes with GANs (</a:t>
            </a:r>
            <a:r>
              <a:rPr lang="en-US" sz="700" dirty="0" err="1"/>
              <a:t>github</a:t>
            </a:r>
            <a:r>
              <a:rPr lang="en-US" sz="700" dirty="0"/>
              <a:t>)</a:t>
            </a:r>
          </a:p>
          <a:p>
            <a:r>
              <a:rPr lang="en-US" sz="700" dirty="0"/>
              <a:t>IVE-GAN — IVE-GAN: Invariant Encoding Generative Adversarial Networks</a:t>
            </a:r>
          </a:p>
          <a:p>
            <a:r>
              <a:rPr lang="en-US" sz="700" dirty="0" err="1"/>
              <a:t>iVGAN</a:t>
            </a:r>
            <a:r>
              <a:rPr lang="en-US" sz="700" dirty="0"/>
              <a:t> — Towards an Understanding of Our World by </a:t>
            </a:r>
            <a:r>
              <a:rPr lang="en-US" sz="700" dirty="0" err="1"/>
              <a:t>GANing</a:t>
            </a:r>
            <a:r>
              <a:rPr lang="en-US" sz="700" dirty="0"/>
              <a:t> Videos in the Wild (</a:t>
            </a:r>
            <a:r>
              <a:rPr lang="en-US" sz="700" dirty="0" err="1"/>
              <a:t>github</a:t>
            </a:r>
            <a:r>
              <a:rPr lang="en-US" sz="700" dirty="0"/>
              <a:t>)</a:t>
            </a:r>
          </a:p>
          <a:p>
            <a:r>
              <a:rPr lang="en-US" sz="700" dirty="0"/>
              <a:t>IWGAN — On Unifying Deep Generative Models</a:t>
            </a:r>
          </a:p>
          <a:p>
            <a:r>
              <a:rPr lang="en-US" sz="700" dirty="0"/>
              <a:t>KBGAN — KBGAN: Adversarial Learning for Knowledge Graph Embeddings</a:t>
            </a:r>
          </a:p>
          <a:p>
            <a:r>
              <a:rPr lang="en-US" sz="700" dirty="0"/>
              <a:t>KGAN — KGAN: How to Break The Minimax Game in GAN</a:t>
            </a:r>
          </a:p>
          <a:p>
            <a:r>
              <a:rPr lang="en-US" sz="700" dirty="0"/>
              <a:t>l-GAN — Representation Learning and Adversarial Generation of 3D Point Clouds</a:t>
            </a:r>
          </a:p>
          <a:p>
            <a:r>
              <a:rPr lang="en-US" sz="700" dirty="0"/>
              <a:t>LAC-GAN — Grounded Language Understanding for Manipulation Instructions Using GAN-Based Classification</a:t>
            </a:r>
          </a:p>
          <a:p>
            <a:r>
              <a:rPr lang="en-US" sz="700" dirty="0"/>
              <a:t>LAGAN — Learning Particle Physics by Example: Location-Aware Generative Adversarial Networks for Physics Synthesis</a:t>
            </a:r>
          </a:p>
          <a:p>
            <a:r>
              <a:rPr lang="en-US" sz="700" dirty="0"/>
              <a:t>LAPGAN — Deep Generative Image Models using a Laplacian Pyramid of Adversarial Networks (</a:t>
            </a:r>
            <a:r>
              <a:rPr lang="en-US" sz="700" dirty="0" err="1"/>
              <a:t>github</a:t>
            </a:r>
            <a:r>
              <a:rPr lang="en-US" sz="700" dirty="0"/>
              <a:t>)</a:t>
            </a:r>
          </a:p>
          <a:p>
            <a:r>
              <a:rPr lang="en-US" sz="700" dirty="0"/>
              <a:t>LB-GAN — Load Balanced GANs for Multi-view Face Image Synthesis</a:t>
            </a:r>
          </a:p>
          <a:p>
            <a:r>
              <a:rPr lang="en-US" sz="700" dirty="0"/>
              <a:t>LD-GAN — Linear Discriminant Generative Adversarial Networks</a:t>
            </a:r>
          </a:p>
          <a:p>
            <a:r>
              <a:rPr lang="en-US" sz="700" dirty="0"/>
              <a:t>LDAN — Label Denoising Adversarial Network (LDAN) for Inverse Lighting of Face Images</a:t>
            </a:r>
          </a:p>
          <a:p>
            <a:r>
              <a:rPr lang="en-US" sz="700" dirty="0" err="1"/>
              <a:t>LeakGAN</a:t>
            </a:r>
            <a:r>
              <a:rPr lang="en-US" sz="700" dirty="0"/>
              <a:t> — Long Text Generation via Adversarial Training with Leaked Information</a:t>
            </a:r>
          </a:p>
          <a:p>
            <a:r>
              <a:rPr lang="en-US" sz="700" dirty="0" err="1"/>
              <a:t>LeGAN</a:t>
            </a:r>
            <a:r>
              <a:rPr lang="en-US" sz="700" dirty="0"/>
              <a:t> — Likelihood Estimation for Generative Adversarial Networks</a:t>
            </a:r>
          </a:p>
          <a:p>
            <a:r>
              <a:rPr lang="en-US" sz="700" dirty="0"/>
              <a:t>LGAN — Global versus Localized Generative Adversarial Nets</a:t>
            </a:r>
          </a:p>
          <a:p>
            <a:r>
              <a:rPr lang="en-US" sz="700" dirty="0"/>
              <a:t>LR-GAN — LR-GAN: Layered Recursive Generative Adversarial Networks for Image Generation</a:t>
            </a:r>
          </a:p>
          <a:p>
            <a:r>
              <a:rPr lang="en-US" sz="700" dirty="0"/>
              <a:t>LS-GAN — Loss-Sensitive Generative Adversarial Networks on Lipschitz Densities</a:t>
            </a:r>
          </a:p>
          <a:p>
            <a:r>
              <a:rPr lang="en-US" sz="700" dirty="0"/>
              <a:t>LSGAN — Least Squares Generative Adversarial Networks</a:t>
            </a:r>
          </a:p>
          <a:p>
            <a:r>
              <a:rPr lang="en-US" sz="700" dirty="0"/>
              <a:t>MAD-GAN — Multi-Agent Diverse Generative Adversarial Networks</a:t>
            </a:r>
          </a:p>
          <a:p>
            <a:r>
              <a:rPr lang="en-US" sz="700" dirty="0"/>
              <a:t>MAGAN — MAGAN: Margin Adaptation for Generative Adversarial Networks</a:t>
            </a:r>
          </a:p>
          <a:p>
            <a:r>
              <a:rPr lang="en-US" sz="700" dirty="0" err="1"/>
              <a:t>MalGAN</a:t>
            </a:r>
            <a:r>
              <a:rPr lang="en-US" sz="700" dirty="0"/>
              <a:t> — Generating Adversarial Malware Examples for Black-Box Attacks Based on GAN</a:t>
            </a:r>
          </a:p>
          <a:p>
            <a:r>
              <a:rPr lang="en-US" sz="700" dirty="0" err="1"/>
              <a:t>MaliGAN</a:t>
            </a:r>
            <a:r>
              <a:rPr lang="en-US" sz="700" dirty="0"/>
              <a:t> — Maximum-Likelihood Augmented Discrete Generative Adversarial Networks</a:t>
            </a:r>
          </a:p>
          <a:p>
            <a:r>
              <a:rPr lang="en-US" sz="700" dirty="0"/>
              <a:t>manifold-WGAN — Manifold-valued Image Generation with Wasserstein Adversarial Networks</a:t>
            </a:r>
          </a:p>
          <a:p>
            <a:r>
              <a:rPr lang="en-US" sz="700" dirty="0"/>
              <a:t>MARTA-GAN — Deep Unsupervised Representation Learning for Remote Sensing Images</a:t>
            </a:r>
          </a:p>
          <a:p>
            <a:r>
              <a:rPr lang="en-US" sz="700" dirty="0" err="1"/>
              <a:t>MaskGAN</a:t>
            </a:r>
            <a:r>
              <a:rPr lang="en-US" sz="700" dirty="0"/>
              <a:t> — </a:t>
            </a:r>
            <a:r>
              <a:rPr lang="en-US" sz="700" dirty="0" err="1"/>
              <a:t>MaskGAN</a:t>
            </a:r>
            <a:r>
              <a:rPr lang="en-US" sz="700" dirty="0"/>
              <a:t>: Better Text Generation via Filling in the ______</a:t>
            </a:r>
          </a:p>
          <a:p>
            <a:r>
              <a:rPr lang="en-US" sz="700" dirty="0"/>
              <a:t>MC-GAN — Multi-Content GAN for Few-Shot Font Style Transfer (</a:t>
            </a:r>
            <a:r>
              <a:rPr lang="en-US" sz="700" dirty="0" err="1"/>
              <a:t>github</a:t>
            </a:r>
            <a:r>
              <a:rPr lang="en-US" sz="700" dirty="0"/>
              <a:t>)</a:t>
            </a:r>
          </a:p>
          <a:p>
            <a:r>
              <a:rPr lang="en-US" sz="700" dirty="0" err="1"/>
              <a:t>McGAN</a:t>
            </a:r>
            <a:r>
              <a:rPr lang="en-US" sz="700" dirty="0"/>
              <a:t> — </a:t>
            </a:r>
            <a:r>
              <a:rPr lang="en-US" sz="700" dirty="0" err="1"/>
              <a:t>McGan</a:t>
            </a:r>
            <a:r>
              <a:rPr lang="en-US" sz="700" dirty="0"/>
              <a:t>: Mean and Covariance Feature Matching GAN</a:t>
            </a:r>
          </a:p>
          <a:p>
            <a:r>
              <a:rPr lang="en-US" sz="700" dirty="0"/>
              <a:t>MD-GAN — Learning to Generate Time-Lapse Videos Using Multi-Stage Dynamic Generative Adversarial Networks</a:t>
            </a:r>
          </a:p>
          <a:p>
            <a:r>
              <a:rPr lang="en-US" sz="700" dirty="0"/>
              <a:t>MDGAN — Mode Regularized Generative Adversarial Networks</a:t>
            </a:r>
          </a:p>
          <a:p>
            <a:r>
              <a:rPr lang="en-US" sz="700" dirty="0" err="1"/>
              <a:t>MedGAN</a:t>
            </a:r>
            <a:r>
              <a:rPr lang="en-US" sz="700" dirty="0"/>
              <a:t> — Generating Multi-label Discrete Electronic Health Records using Generative Adversarial Networks</a:t>
            </a:r>
          </a:p>
          <a:p>
            <a:r>
              <a:rPr lang="en-US" sz="700" dirty="0"/>
              <a:t>MGAN — Precomputed Real-Time Texture Synthesis with Markovian Generative Adversarial Networks (</a:t>
            </a:r>
            <a:r>
              <a:rPr lang="en-US" sz="700" dirty="0" err="1"/>
              <a:t>github</a:t>
            </a:r>
            <a:r>
              <a:rPr lang="en-US" sz="700" dirty="0"/>
              <a:t>)</a:t>
            </a:r>
          </a:p>
          <a:p>
            <a:r>
              <a:rPr lang="en-US" sz="700" dirty="0"/>
              <a:t>MGGAN — Multi-Generator Generative Adversarial Nets</a:t>
            </a:r>
          </a:p>
          <a:p>
            <a:r>
              <a:rPr lang="en-US" sz="700" dirty="0"/>
              <a:t>MIL-GAN — Multimodal Storytelling via Generative Adversarial Imitation Learning</a:t>
            </a:r>
          </a:p>
          <a:p>
            <a:r>
              <a:rPr lang="en-US" sz="700" dirty="0"/>
              <a:t>MIX+GAN — Generalization and Equilibrium in Generative Adversarial Nets (GANs)</a:t>
            </a:r>
          </a:p>
          <a:p>
            <a:r>
              <a:rPr lang="en-US" sz="700" dirty="0"/>
              <a:t>MLGAN — Metric Learning-based Generative Adversarial Network</a:t>
            </a:r>
          </a:p>
          <a:p>
            <a:r>
              <a:rPr lang="en-US" sz="700" dirty="0"/>
              <a:t>MMD-GAN — MMD GAN: Towards Deeper Understanding of Moment Matching Network (</a:t>
            </a:r>
            <a:r>
              <a:rPr lang="en-US" sz="700" dirty="0" err="1"/>
              <a:t>github</a:t>
            </a:r>
            <a:r>
              <a:rPr lang="en-US" sz="700" dirty="0"/>
              <a:t>)</a:t>
            </a:r>
          </a:p>
          <a:p>
            <a:r>
              <a:rPr lang="en-US" sz="700" dirty="0"/>
              <a:t>MMGAN — MMGAN: Manifold Matching Generative Adversarial Network for Generating Images</a:t>
            </a:r>
          </a:p>
          <a:p>
            <a:r>
              <a:rPr lang="en-US" sz="700" dirty="0" err="1"/>
              <a:t>MoCoGAN</a:t>
            </a:r>
            <a:r>
              <a:rPr lang="en-US" sz="700" dirty="0"/>
              <a:t> — </a:t>
            </a:r>
            <a:r>
              <a:rPr lang="en-US" sz="700" dirty="0" err="1"/>
              <a:t>MoCoGAN</a:t>
            </a:r>
            <a:r>
              <a:rPr lang="en-US" sz="700" dirty="0"/>
              <a:t>: Decomposing Motion and Content for Video Generation (</a:t>
            </a:r>
            <a:r>
              <a:rPr lang="en-US" sz="700" dirty="0" err="1"/>
              <a:t>github</a:t>
            </a:r>
            <a:r>
              <a:rPr lang="en-US" sz="700" dirty="0"/>
              <a:t>)</a:t>
            </a:r>
          </a:p>
          <a:p>
            <a:r>
              <a:rPr lang="en-US" sz="700" dirty="0"/>
              <a:t>MPM-GAN — Message Passing Multi-Agent GANs</a:t>
            </a:r>
          </a:p>
          <a:p>
            <a:r>
              <a:rPr lang="en-US" sz="700" dirty="0"/>
              <a:t>MS-GAN — Temporal Coherency based Criteria for Predicting Video Frames using Deep Multi-stage Generative Adversarial Networks</a:t>
            </a:r>
          </a:p>
          <a:p>
            <a:r>
              <a:rPr lang="en-US" sz="700" dirty="0" err="1"/>
              <a:t>MuseGAN</a:t>
            </a:r>
            <a:r>
              <a:rPr lang="en-US" sz="700" dirty="0"/>
              <a:t> — </a:t>
            </a:r>
            <a:r>
              <a:rPr lang="en-US" sz="700" dirty="0" err="1"/>
              <a:t>MuseGAN</a:t>
            </a:r>
            <a:r>
              <a:rPr lang="en-US" sz="700" dirty="0"/>
              <a:t>: Symbolic-domain Music Generation and Accompaniment with Multi-track Sequential Generative Adversarial Networks</a:t>
            </a:r>
          </a:p>
          <a:p>
            <a:r>
              <a:rPr lang="en-US" sz="700" dirty="0"/>
              <a:t>MV-</a:t>
            </a:r>
            <a:r>
              <a:rPr lang="en-US" sz="700" dirty="0" err="1"/>
              <a:t>BiGAN</a:t>
            </a:r>
            <a:r>
              <a:rPr lang="en-US" sz="700" dirty="0"/>
              <a:t> — Multi-view Generative Adversarial Networks</a:t>
            </a:r>
          </a:p>
          <a:p>
            <a:r>
              <a:rPr lang="en-US" sz="700" dirty="0" err="1"/>
              <a:t>OptionGAN</a:t>
            </a:r>
            <a:r>
              <a:rPr lang="en-US" sz="700" dirty="0"/>
              <a:t> — </a:t>
            </a:r>
            <a:r>
              <a:rPr lang="en-US" sz="700" dirty="0" err="1"/>
              <a:t>OptionGAN</a:t>
            </a:r>
            <a:r>
              <a:rPr lang="en-US" sz="700" dirty="0"/>
              <a:t>: Learning Joint Reward-Policy Options using Generative Adversarial Inverse Reinforcement Learning</a:t>
            </a:r>
          </a:p>
          <a:p>
            <a:r>
              <a:rPr lang="en-US" sz="700" dirty="0"/>
              <a:t>ORGAN — Objective-Reinforced Generative Adversarial Networks (ORGAN) for Sequence Generation Models</a:t>
            </a:r>
          </a:p>
          <a:p>
            <a:r>
              <a:rPr lang="en-US" sz="700" dirty="0"/>
              <a:t>ORGAN — 3D Reconstruction of Incomplete Archaeological Objects Using a Generative Adversary Network</a:t>
            </a:r>
          </a:p>
          <a:p>
            <a:r>
              <a:rPr lang="en-US" sz="700" dirty="0" err="1"/>
              <a:t>PacGAN</a:t>
            </a:r>
            <a:r>
              <a:rPr lang="en-US" sz="700" dirty="0"/>
              <a:t> — </a:t>
            </a:r>
            <a:r>
              <a:rPr lang="en-US" sz="700" dirty="0" err="1"/>
              <a:t>PacGAN</a:t>
            </a:r>
            <a:r>
              <a:rPr lang="en-US" sz="700" dirty="0"/>
              <a:t>: The power of two samples in generative adversarial networks</a:t>
            </a:r>
          </a:p>
          <a:p>
            <a:r>
              <a:rPr lang="en-US" sz="700" dirty="0"/>
              <a:t>PAN — Perceptual Adversarial Networks for Image-to-Image Transformation</a:t>
            </a:r>
          </a:p>
          <a:p>
            <a:r>
              <a:rPr lang="en-US" sz="700" dirty="0" err="1"/>
              <a:t>PassGAN</a:t>
            </a:r>
            <a:r>
              <a:rPr lang="en-US" sz="700" dirty="0"/>
              <a:t> — </a:t>
            </a:r>
            <a:r>
              <a:rPr lang="en-US" sz="700" dirty="0" err="1"/>
              <a:t>PassGAN</a:t>
            </a:r>
            <a:r>
              <a:rPr lang="en-US" sz="700" dirty="0"/>
              <a:t>: A Deep Learning Approach for Password Guessing</a:t>
            </a:r>
          </a:p>
          <a:p>
            <a:r>
              <a:rPr lang="en-US" sz="700" dirty="0"/>
              <a:t>Perceptual GAN — Perceptual Generative Adversarial Networks for Small Object Detection</a:t>
            </a:r>
          </a:p>
          <a:p>
            <a:r>
              <a:rPr lang="en-US" sz="700" dirty="0"/>
              <a:t>PGAN — Probabilistic Generative Adversarial Networks</a:t>
            </a:r>
          </a:p>
          <a:p>
            <a:r>
              <a:rPr lang="en-US" sz="700" dirty="0"/>
              <a:t>Pip-GAN — Pipeline Generative Adversarial Networks for Facial Images Generation with Multiple Attributes</a:t>
            </a:r>
          </a:p>
          <a:p>
            <a:r>
              <a:rPr lang="en-US" sz="700" dirty="0"/>
              <a:t>pix2pix — Image-to-Image Translation with Conditional Adversarial Networks (</a:t>
            </a:r>
            <a:r>
              <a:rPr lang="en-US" sz="700" dirty="0" err="1"/>
              <a:t>github</a:t>
            </a:r>
            <a:r>
              <a:rPr lang="en-US" sz="700" dirty="0"/>
              <a:t>)</a:t>
            </a:r>
          </a:p>
          <a:p>
            <a:r>
              <a:rPr lang="en-US" sz="700" dirty="0" err="1"/>
              <a:t>PixelGAN</a:t>
            </a:r>
            <a:r>
              <a:rPr lang="en-US" sz="700" dirty="0"/>
              <a:t> — </a:t>
            </a:r>
            <a:r>
              <a:rPr lang="en-US" sz="700" dirty="0" err="1"/>
              <a:t>PixelGAN</a:t>
            </a:r>
            <a:r>
              <a:rPr lang="en-US" sz="700" dirty="0"/>
              <a:t> Autoencoders</a:t>
            </a:r>
          </a:p>
          <a:p>
            <a:r>
              <a:rPr lang="en-US" sz="700" dirty="0"/>
              <a:t>PN-GAN — Pose-Normalized Image Generation for Person Re-identification</a:t>
            </a:r>
          </a:p>
          <a:p>
            <a:r>
              <a:rPr lang="en-US" sz="700" dirty="0"/>
              <a:t>Pose-GAN — The Pose Knows: Video Forecasting by Generating Pose Futures</a:t>
            </a:r>
          </a:p>
          <a:p>
            <a:r>
              <a:rPr lang="en-US" sz="700" dirty="0"/>
              <a:t>PPGN — Plug &amp; Play Generative Networks: Conditional Iterative Generation of Images in Latent Space</a:t>
            </a:r>
          </a:p>
          <a:p>
            <a:r>
              <a:rPr lang="en-US" sz="700" dirty="0" err="1"/>
              <a:t>PrGAN</a:t>
            </a:r>
            <a:r>
              <a:rPr lang="en-US" sz="700" dirty="0"/>
              <a:t> — 3D Shape Induction from 2D Views of Multiple Objects</a:t>
            </a:r>
          </a:p>
          <a:p>
            <a:r>
              <a:rPr lang="en-US" sz="700" dirty="0"/>
              <a:t>PSGAN — Learning Texture Manifolds with the Periodic Spatial GAN</a:t>
            </a:r>
          </a:p>
          <a:p>
            <a:r>
              <a:rPr lang="en-US" sz="700" dirty="0"/>
              <a:t>PS²-GAN — High-Quality Facial Photo-Sketch Synthesis Using Multi-Adversarial Networks</a:t>
            </a:r>
          </a:p>
          <a:p>
            <a:r>
              <a:rPr lang="en-US" sz="700" dirty="0" err="1"/>
              <a:t>RadialGAN</a:t>
            </a:r>
            <a:r>
              <a:rPr lang="en-US" sz="700" dirty="0"/>
              <a:t> — </a:t>
            </a:r>
            <a:r>
              <a:rPr lang="en-US" sz="700" dirty="0" err="1"/>
              <a:t>RadialGAN</a:t>
            </a:r>
            <a:r>
              <a:rPr lang="en-US" sz="700" dirty="0"/>
              <a:t>: Leveraging multiple datasets to improve target-specific predictive models using Generative Adversarial Networks</a:t>
            </a:r>
          </a:p>
          <a:p>
            <a:r>
              <a:rPr lang="en-US" sz="700" dirty="0"/>
              <a:t>RAN — RAN4IQA: Restorative Adversarial Nets for No-Reference Image Quality Assessment (</a:t>
            </a:r>
            <a:r>
              <a:rPr lang="en-US" sz="700" dirty="0" err="1"/>
              <a:t>github</a:t>
            </a:r>
            <a:r>
              <a:rPr lang="en-US" sz="700" dirty="0"/>
              <a:t>)</a:t>
            </a:r>
          </a:p>
          <a:p>
            <a:r>
              <a:rPr lang="en-US" sz="700" dirty="0" err="1"/>
              <a:t>RankGAN</a:t>
            </a:r>
            <a:r>
              <a:rPr lang="en-US" sz="700" dirty="0"/>
              <a:t> — Adversarial Ranking for Language Generation</a:t>
            </a:r>
          </a:p>
          <a:p>
            <a:r>
              <a:rPr lang="en-US" sz="700" dirty="0"/>
              <a:t>RCGAN — Real-valued (Medical) Time Series Generation with Recurrent Conditional GANs</a:t>
            </a:r>
          </a:p>
          <a:p>
            <a:r>
              <a:rPr lang="en-US" sz="700" dirty="0" err="1"/>
              <a:t>RefineGAN</a:t>
            </a:r>
            <a:r>
              <a:rPr lang="en-US" sz="700" dirty="0"/>
              <a:t> — Compressed Sensing MRI Reconstruction with Cyclic Loss in Generative Adversarial Networks</a:t>
            </a:r>
          </a:p>
          <a:p>
            <a:r>
              <a:rPr lang="en-US" sz="700" dirty="0" err="1"/>
              <a:t>RenderGAN</a:t>
            </a:r>
            <a:r>
              <a:rPr lang="en-US" sz="700" dirty="0"/>
              <a:t> — </a:t>
            </a:r>
            <a:r>
              <a:rPr lang="en-US" sz="700" dirty="0" err="1"/>
              <a:t>RenderGAN</a:t>
            </a:r>
            <a:r>
              <a:rPr lang="en-US" sz="700" dirty="0"/>
              <a:t>: Generating Realistic Labeled Data</a:t>
            </a:r>
          </a:p>
          <a:p>
            <a:r>
              <a:rPr lang="en-US" sz="700" dirty="0" err="1"/>
              <a:t>ResGAN</a:t>
            </a:r>
            <a:r>
              <a:rPr lang="en-US" sz="700" dirty="0"/>
              <a:t> — Generative Adversarial Network based on Resnet for Conditional Image Restoration</a:t>
            </a:r>
          </a:p>
          <a:p>
            <a:r>
              <a:rPr lang="en-US" sz="700" dirty="0"/>
              <a:t>RNN-WGAN — Language Generation with Recurrent Generative Adversarial Networks without Pre-training (</a:t>
            </a:r>
            <a:r>
              <a:rPr lang="en-US" sz="700" dirty="0" err="1"/>
              <a:t>github</a:t>
            </a:r>
            <a:r>
              <a:rPr lang="en-US" sz="700" dirty="0"/>
              <a:t>)</a:t>
            </a:r>
          </a:p>
          <a:p>
            <a:r>
              <a:rPr lang="en-US" sz="700" dirty="0"/>
              <a:t>RPGAN — Stabilizing GAN Training with Multiple Random Projections (</a:t>
            </a:r>
            <a:r>
              <a:rPr lang="en-US" sz="700" dirty="0" err="1"/>
              <a:t>github</a:t>
            </a:r>
            <a:r>
              <a:rPr lang="en-US" sz="700" dirty="0"/>
              <a:t>)</a:t>
            </a:r>
          </a:p>
          <a:p>
            <a:r>
              <a:rPr lang="en-US" sz="700" dirty="0"/>
              <a:t>RTT-GAN — Recurrent Topic-Transition GAN for Visual Paragraph Generation</a:t>
            </a:r>
          </a:p>
          <a:p>
            <a:r>
              <a:rPr lang="en-US" sz="700" dirty="0"/>
              <a:t>RWGAN — Relaxed Wasserstein with Applications to GANs</a:t>
            </a:r>
          </a:p>
          <a:p>
            <a:endParaRPr lang="en-US" sz="700" dirty="0"/>
          </a:p>
        </p:txBody>
      </p:sp>
      <p:sp>
        <p:nvSpPr>
          <p:cNvPr id="4" name="Slide Number Placeholder 3">
            <a:extLst>
              <a:ext uri="{FF2B5EF4-FFF2-40B4-BE49-F238E27FC236}">
                <a16:creationId xmlns:a16="http://schemas.microsoft.com/office/drawing/2014/main" id="{B8E97A53-FF86-4422-BA03-7BD837FBFA23}"/>
              </a:ext>
            </a:extLst>
          </p:cNvPr>
          <p:cNvSpPr>
            <a:spLocks noGrp="1"/>
          </p:cNvSpPr>
          <p:nvPr>
            <p:ph type="sldNum" sz="quarter" idx="12"/>
          </p:nvPr>
        </p:nvSpPr>
        <p:spPr/>
        <p:txBody>
          <a:bodyPr/>
          <a:lstStyle/>
          <a:p>
            <a:fld id="{A708E31A-B0B9-4751-B96A-D8DA46ED074F}" type="slidenum">
              <a:rPr lang="en-US" smtClean="0"/>
              <a:t>21</a:t>
            </a:fld>
            <a:endParaRPr lang="en-US"/>
          </a:p>
        </p:txBody>
      </p:sp>
      <p:sp>
        <p:nvSpPr>
          <p:cNvPr id="5" name="Rectangle 4">
            <a:extLst>
              <a:ext uri="{FF2B5EF4-FFF2-40B4-BE49-F238E27FC236}">
                <a16:creationId xmlns:a16="http://schemas.microsoft.com/office/drawing/2014/main" id="{A069C3EA-BB64-4082-8100-EA74944A7846}"/>
              </a:ext>
            </a:extLst>
          </p:cNvPr>
          <p:cNvSpPr/>
          <p:nvPr/>
        </p:nvSpPr>
        <p:spPr>
          <a:xfrm>
            <a:off x="11452139" y="6352143"/>
            <a:ext cx="627095" cy="369332"/>
          </a:xfrm>
          <a:prstGeom prst="rect">
            <a:avLst/>
          </a:prstGeom>
        </p:spPr>
        <p:txBody>
          <a:bodyPr wrap="none">
            <a:spAutoFit/>
          </a:bodyPr>
          <a:lstStyle/>
          <a:p>
            <a:r>
              <a:rPr lang="en-US" altLang="zh-CN" dirty="0"/>
              <a:t>(F-R)</a:t>
            </a:r>
            <a:endParaRPr lang="en-US" dirty="0"/>
          </a:p>
        </p:txBody>
      </p:sp>
    </p:spTree>
    <p:extLst>
      <p:ext uri="{BB962C8B-B14F-4D97-AF65-F5344CB8AC3E}">
        <p14:creationId xmlns:p14="http://schemas.microsoft.com/office/powerpoint/2010/main" val="3001139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85DD80-B9DF-45AD-BB1C-1BA8E702D632}"/>
              </a:ext>
            </a:extLst>
          </p:cNvPr>
          <p:cNvSpPr>
            <a:spLocks noGrp="1"/>
          </p:cNvSpPr>
          <p:nvPr>
            <p:ph idx="1"/>
          </p:nvPr>
        </p:nvSpPr>
        <p:spPr>
          <a:xfrm>
            <a:off x="104775" y="2168247"/>
            <a:ext cx="11982450" cy="4500563"/>
          </a:xfrm>
        </p:spPr>
        <p:txBody>
          <a:bodyPr numCol="7">
            <a:normAutofit lnSpcReduction="10000"/>
          </a:bodyPr>
          <a:lstStyle/>
          <a:p>
            <a:r>
              <a:rPr lang="en-US" sz="800" dirty="0"/>
              <a:t>SAD-GAN — SAD-GAN: Synthetic Autonomous Driving using Generative Adversarial Networks</a:t>
            </a:r>
          </a:p>
          <a:p>
            <a:r>
              <a:rPr lang="en-US" sz="800" dirty="0" err="1"/>
              <a:t>SalGAN</a:t>
            </a:r>
            <a:r>
              <a:rPr lang="en-US" sz="800" dirty="0"/>
              <a:t> — </a:t>
            </a:r>
            <a:r>
              <a:rPr lang="en-US" sz="800" dirty="0" err="1"/>
              <a:t>SalGAN</a:t>
            </a:r>
            <a:r>
              <a:rPr lang="en-US" sz="800" dirty="0"/>
              <a:t>: Visual Saliency Prediction with Generative Adversarial Networks (</a:t>
            </a:r>
            <a:r>
              <a:rPr lang="en-US" sz="800" dirty="0" err="1"/>
              <a:t>github</a:t>
            </a:r>
            <a:r>
              <a:rPr lang="en-US" sz="800" dirty="0"/>
              <a:t>)</a:t>
            </a:r>
          </a:p>
          <a:p>
            <a:r>
              <a:rPr lang="en-US" sz="800" dirty="0"/>
              <a:t>SBADA-GAN — From source to target and back: symmetric bi-directional adaptive GAN</a:t>
            </a:r>
          </a:p>
          <a:p>
            <a:r>
              <a:rPr lang="en-US" sz="800" dirty="0"/>
              <a:t>SCH-GAN — SCH-GAN: Semi-supervised Cross-modal Hashing by Generative Adversarial Network</a:t>
            </a:r>
          </a:p>
          <a:p>
            <a:r>
              <a:rPr lang="en-US" sz="800" dirty="0"/>
              <a:t>SD-GAN — Semantically Decomposing the Latent Spaces of Generative Adversarial Networks</a:t>
            </a:r>
          </a:p>
          <a:p>
            <a:r>
              <a:rPr lang="en-US" sz="800" dirty="0"/>
              <a:t>SEGAN — SEGAN: Speech Enhancement Generative Adversarial Network</a:t>
            </a:r>
          </a:p>
          <a:p>
            <a:r>
              <a:rPr lang="en-US" sz="800" dirty="0" err="1"/>
              <a:t>SeGAN</a:t>
            </a:r>
            <a:r>
              <a:rPr lang="en-US" sz="800" dirty="0"/>
              <a:t> — </a:t>
            </a:r>
            <a:r>
              <a:rPr lang="en-US" sz="800" dirty="0" err="1"/>
              <a:t>SeGAN</a:t>
            </a:r>
            <a:r>
              <a:rPr lang="en-US" sz="800" dirty="0"/>
              <a:t>: Segmenting and Generating the Invisible</a:t>
            </a:r>
          </a:p>
          <a:p>
            <a:r>
              <a:rPr lang="en-US" sz="800" dirty="0" err="1"/>
              <a:t>SegAN</a:t>
            </a:r>
            <a:r>
              <a:rPr lang="en-US" sz="800" dirty="0"/>
              <a:t> — </a:t>
            </a:r>
            <a:r>
              <a:rPr lang="en-US" sz="800" dirty="0" err="1"/>
              <a:t>SegAN</a:t>
            </a:r>
            <a:r>
              <a:rPr lang="en-US" sz="800" dirty="0"/>
              <a:t>: Adversarial Network with Multi-scale L1 Loss for Medical Image Segmentation</a:t>
            </a:r>
          </a:p>
          <a:p>
            <a:r>
              <a:rPr lang="en-US" sz="800" dirty="0" err="1"/>
              <a:t>SeqGAN</a:t>
            </a:r>
            <a:r>
              <a:rPr lang="en-US" sz="800" dirty="0"/>
              <a:t> — </a:t>
            </a:r>
            <a:r>
              <a:rPr lang="en-US" sz="800" dirty="0" err="1"/>
              <a:t>SeqGAN</a:t>
            </a:r>
            <a:r>
              <a:rPr lang="en-US" sz="800" dirty="0"/>
              <a:t>: Sequence Generative Adversarial Nets with Policy Gradient (</a:t>
            </a:r>
            <a:r>
              <a:rPr lang="en-US" sz="800" dirty="0" err="1"/>
              <a:t>github</a:t>
            </a:r>
            <a:r>
              <a:rPr lang="en-US" sz="800" dirty="0"/>
              <a:t>)</a:t>
            </a:r>
          </a:p>
          <a:p>
            <a:r>
              <a:rPr lang="en-US" sz="800" dirty="0"/>
              <a:t>SG-GAN — Semantic-aware Grad-GAN for Virtual-to-Real Urban Scene Adaption (</a:t>
            </a:r>
            <a:r>
              <a:rPr lang="en-US" sz="800" dirty="0" err="1"/>
              <a:t>github</a:t>
            </a:r>
            <a:r>
              <a:rPr lang="en-US" sz="800" dirty="0"/>
              <a:t>)</a:t>
            </a:r>
          </a:p>
          <a:p>
            <a:r>
              <a:rPr lang="en-US" sz="800" dirty="0"/>
              <a:t>SGAN — Texture Synthesis with Spatial Generative Adversarial Networks</a:t>
            </a:r>
          </a:p>
          <a:p>
            <a:r>
              <a:rPr lang="en-US" sz="800" dirty="0"/>
              <a:t>SGAN — Stacked Generative Adversarial Networks (</a:t>
            </a:r>
            <a:r>
              <a:rPr lang="en-US" sz="800" dirty="0" err="1"/>
              <a:t>github</a:t>
            </a:r>
            <a:r>
              <a:rPr lang="en-US" sz="800" dirty="0"/>
              <a:t>)</a:t>
            </a:r>
          </a:p>
          <a:p>
            <a:r>
              <a:rPr lang="en-US" sz="800" dirty="0"/>
              <a:t>SGAN — Steganographic Generative Adversarial Networks</a:t>
            </a:r>
          </a:p>
          <a:p>
            <a:r>
              <a:rPr lang="en-US" sz="800" dirty="0"/>
              <a:t>SGAN — SGAN: An Alternative Training of Generative Adversarial Networks</a:t>
            </a:r>
          </a:p>
          <a:p>
            <a:r>
              <a:rPr lang="en-US" sz="800" dirty="0" err="1"/>
              <a:t>SimGAN</a:t>
            </a:r>
            <a:r>
              <a:rPr lang="en-US" sz="800" dirty="0"/>
              <a:t> — Learning from Simulated and Unsupervised Images through Adversarial Training</a:t>
            </a:r>
          </a:p>
          <a:p>
            <a:r>
              <a:rPr lang="en-US" sz="800" dirty="0" err="1"/>
              <a:t>SketchGAN</a:t>
            </a:r>
            <a:r>
              <a:rPr lang="en-US" sz="800" dirty="0"/>
              <a:t> — Adversarial Training For Sketch Retrieval</a:t>
            </a:r>
          </a:p>
          <a:p>
            <a:r>
              <a:rPr lang="en-US" sz="800" dirty="0" err="1"/>
              <a:t>SketchyGAN</a:t>
            </a:r>
            <a:r>
              <a:rPr lang="en-US" sz="800" dirty="0"/>
              <a:t> — </a:t>
            </a:r>
            <a:r>
              <a:rPr lang="en-US" sz="800" dirty="0" err="1"/>
              <a:t>SketchyGAN</a:t>
            </a:r>
            <a:r>
              <a:rPr lang="en-US" sz="800" dirty="0"/>
              <a:t>: Towards Diverse and Realistic Sketch to Image Synthesis</a:t>
            </a:r>
          </a:p>
          <a:p>
            <a:r>
              <a:rPr lang="en-US" sz="800" dirty="0"/>
              <a:t>SL-GAN — Semi-Latent GAN: Learning to generate and modify facial images from attributes</a:t>
            </a:r>
          </a:p>
          <a:p>
            <a:r>
              <a:rPr lang="en-US" sz="800" dirty="0"/>
              <a:t>SN-GAN — Spectral Normalization for Generative Adversarial Networks (</a:t>
            </a:r>
            <a:r>
              <a:rPr lang="en-US" sz="800" dirty="0" err="1"/>
              <a:t>github</a:t>
            </a:r>
            <a:r>
              <a:rPr lang="en-US" sz="800" dirty="0"/>
              <a:t>)</a:t>
            </a:r>
          </a:p>
          <a:p>
            <a:r>
              <a:rPr lang="en-US" sz="800" dirty="0" err="1"/>
              <a:t>Sobolev</a:t>
            </a:r>
            <a:r>
              <a:rPr lang="en-US" sz="800" dirty="0"/>
              <a:t> GAN — </a:t>
            </a:r>
            <a:r>
              <a:rPr lang="en-US" sz="800" dirty="0" err="1"/>
              <a:t>Sobolev</a:t>
            </a:r>
            <a:r>
              <a:rPr lang="en-US" sz="800" dirty="0"/>
              <a:t> GAN</a:t>
            </a:r>
          </a:p>
          <a:p>
            <a:r>
              <a:rPr lang="en-US" sz="800" dirty="0" err="1"/>
              <a:t>Softmax</a:t>
            </a:r>
            <a:r>
              <a:rPr lang="en-US" sz="800" dirty="0"/>
              <a:t> GAN — </a:t>
            </a:r>
            <a:r>
              <a:rPr lang="en-US" sz="800" dirty="0" err="1"/>
              <a:t>Softmax</a:t>
            </a:r>
            <a:r>
              <a:rPr lang="en-US" sz="800" dirty="0"/>
              <a:t> GAN</a:t>
            </a:r>
          </a:p>
          <a:p>
            <a:r>
              <a:rPr lang="en-US" sz="800" dirty="0"/>
              <a:t>Splitting GAN — Class-Splitting Generative Adversarial Networks</a:t>
            </a:r>
          </a:p>
          <a:p>
            <a:r>
              <a:rPr lang="en-US" sz="800" dirty="0"/>
              <a:t>SRGAN — Photo-Realistic Single Image Super-Resolution Using a Generative Adversarial Network</a:t>
            </a:r>
          </a:p>
          <a:p>
            <a:r>
              <a:rPr lang="en-US" sz="800" dirty="0"/>
              <a:t>SRPGAN — SRPGAN: Perceptual Generative Adversarial Network for Single Image Super Resolution</a:t>
            </a:r>
          </a:p>
          <a:p>
            <a:r>
              <a:rPr lang="en-US" sz="800" dirty="0"/>
              <a:t>SS-GAN — Semi-supervised Conditional GANs</a:t>
            </a:r>
          </a:p>
          <a:p>
            <a:r>
              <a:rPr lang="en-US" sz="800" dirty="0" err="1"/>
              <a:t>ss-InfoGAN</a:t>
            </a:r>
            <a:r>
              <a:rPr lang="en-US" sz="800" dirty="0"/>
              <a:t> — Guiding </a:t>
            </a:r>
            <a:r>
              <a:rPr lang="en-US" sz="800" dirty="0" err="1"/>
              <a:t>InfoGAN</a:t>
            </a:r>
            <a:r>
              <a:rPr lang="en-US" sz="800" dirty="0"/>
              <a:t> with Semi-Supervision</a:t>
            </a:r>
          </a:p>
          <a:p>
            <a:r>
              <a:rPr lang="en-US" sz="800" dirty="0"/>
              <a:t>SSL-GAN — Semi-Supervised Learning with Context-Conditional Generative Adversarial Networks</a:t>
            </a:r>
          </a:p>
          <a:p>
            <a:r>
              <a:rPr lang="en-US" sz="800" dirty="0"/>
              <a:t>ST-CGAN — Stacked Conditional Generative Adversarial Networks for Jointly Learning Shadow Detection and Shadow Removal</a:t>
            </a:r>
          </a:p>
          <a:p>
            <a:r>
              <a:rPr lang="en-US" sz="800" dirty="0"/>
              <a:t>ST-GAN — Style Transfer Generative Adversarial Networks: Learning to Play Chess Differently</a:t>
            </a:r>
          </a:p>
          <a:p>
            <a:r>
              <a:rPr lang="en-US" sz="800" dirty="0" err="1"/>
              <a:t>StackGAN</a:t>
            </a:r>
            <a:r>
              <a:rPr lang="en-US" sz="800" dirty="0"/>
              <a:t> — </a:t>
            </a:r>
            <a:r>
              <a:rPr lang="en-US" sz="800" dirty="0" err="1"/>
              <a:t>StackGAN</a:t>
            </a:r>
            <a:r>
              <a:rPr lang="en-US" sz="800" dirty="0"/>
              <a:t>: Text to Photo-realistic Image Synthesis with Stacked Generative Adversarial Networks</a:t>
            </a:r>
          </a:p>
          <a:p>
            <a:r>
              <a:rPr lang="en-US" sz="800" dirty="0" err="1"/>
              <a:t>StarGAN</a:t>
            </a:r>
            <a:r>
              <a:rPr lang="en-US" sz="800" dirty="0"/>
              <a:t> — </a:t>
            </a:r>
            <a:r>
              <a:rPr lang="en-US" sz="800" dirty="0" err="1"/>
              <a:t>StarGAN</a:t>
            </a:r>
            <a:r>
              <a:rPr lang="en-US" sz="800" dirty="0"/>
              <a:t>: Unified Generative Adversarial Networks for Multi-Domain Image-to-Image Translation (</a:t>
            </a:r>
            <a:r>
              <a:rPr lang="en-US" sz="800" dirty="0" err="1"/>
              <a:t>github</a:t>
            </a:r>
            <a:r>
              <a:rPr lang="en-US" sz="800" dirty="0"/>
              <a:t>)</a:t>
            </a:r>
          </a:p>
          <a:p>
            <a:r>
              <a:rPr lang="en-US" sz="800" dirty="0" err="1"/>
              <a:t>SteinGAN</a:t>
            </a:r>
            <a:r>
              <a:rPr lang="en-US" sz="800" dirty="0"/>
              <a:t> — Learning Deep Energy Models: Contrastive Divergence vs. Amortized MLE</a:t>
            </a:r>
          </a:p>
          <a:p>
            <a:r>
              <a:rPr lang="en-US" sz="800" dirty="0"/>
              <a:t>SVSGAN — SVSGAN: Singing Voice Separation via Generative Adversarial Network</a:t>
            </a:r>
          </a:p>
          <a:p>
            <a:r>
              <a:rPr lang="en-US" sz="800" dirty="0"/>
              <a:t>S²GAN — Generative Image Modeling using Style and Structure Adversarial Networks</a:t>
            </a:r>
          </a:p>
          <a:p>
            <a:r>
              <a:rPr lang="en-US" sz="800" dirty="0"/>
              <a:t>TAC-GAN — TAC-GAN — Text Conditioned Auxiliary Classifier Generative Adversarial Network (</a:t>
            </a:r>
            <a:r>
              <a:rPr lang="en-US" sz="800" dirty="0" err="1"/>
              <a:t>github</a:t>
            </a:r>
            <a:r>
              <a:rPr lang="en-US" sz="800" dirty="0"/>
              <a:t>)</a:t>
            </a:r>
          </a:p>
          <a:p>
            <a:r>
              <a:rPr lang="en-US" sz="800" dirty="0"/>
              <a:t>TAN — Outline Colorization through Tandem Adversarial Networks</a:t>
            </a:r>
          </a:p>
          <a:p>
            <a:r>
              <a:rPr lang="en-US" sz="800" dirty="0" err="1"/>
              <a:t>textGAN</a:t>
            </a:r>
            <a:r>
              <a:rPr lang="en-US" sz="800" dirty="0"/>
              <a:t> — Generating Text via Adversarial Training</a:t>
            </a:r>
          </a:p>
          <a:p>
            <a:r>
              <a:rPr lang="en-US" sz="800" dirty="0" err="1"/>
              <a:t>TextureGAN</a:t>
            </a:r>
            <a:r>
              <a:rPr lang="en-US" sz="800" dirty="0"/>
              <a:t> — </a:t>
            </a:r>
            <a:r>
              <a:rPr lang="en-US" sz="800" dirty="0" err="1"/>
              <a:t>TextureGAN</a:t>
            </a:r>
            <a:r>
              <a:rPr lang="en-US" sz="800" dirty="0"/>
              <a:t>: Controlling Deep Image Synthesis with Texture Patches</a:t>
            </a:r>
          </a:p>
          <a:p>
            <a:r>
              <a:rPr lang="en-US" sz="800" dirty="0"/>
              <a:t>TGAN — Temporal Generative Adversarial Nets</a:t>
            </a:r>
          </a:p>
          <a:p>
            <a:r>
              <a:rPr lang="en-US" sz="800" dirty="0"/>
              <a:t>TGAN — Tensorizing Generative Adversarial Nets</a:t>
            </a:r>
          </a:p>
          <a:p>
            <a:r>
              <a:rPr lang="en-US" sz="800" dirty="0"/>
              <a:t>TGAN — Tensor-Generative Adversarial Network with Two-dimensional Sparse Coding: Application to Real-time Indoor Localization</a:t>
            </a:r>
          </a:p>
          <a:p>
            <a:r>
              <a:rPr lang="en-US" sz="800" dirty="0"/>
              <a:t>TP-GAN — Beyond Face Rotation: Global and Local Perception GAN for Photorealistic and Identity Preserving Frontal View Synthesis</a:t>
            </a:r>
          </a:p>
          <a:p>
            <a:r>
              <a:rPr lang="en-US" sz="800" dirty="0"/>
              <a:t>Triple-GAN — Triple Generative Adversarial Nets</a:t>
            </a:r>
          </a:p>
          <a:p>
            <a:r>
              <a:rPr lang="en-US" sz="800" dirty="0" err="1"/>
              <a:t>tripletGAN</a:t>
            </a:r>
            <a:r>
              <a:rPr lang="en-US" sz="800" dirty="0"/>
              <a:t> — </a:t>
            </a:r>
            <a:r>
              <a:rPr lang="en-US" sz="800" dirty="0" err="1"/>
              <a:t>TripletGAN</a:t>
            </a:r>
            <a:r>
              <a:rPr lang="en-US" sz="800" dirty="0"/>
              <a:t>: Training Generative Model with Triplet Loss</a:t>
            </a:r>
          </a:p>
          <a:p>
            <a:r>
              <a:rPr lang="en-US" sz="800" dirty="0"/>
              <a:t>TV-GAN — TV-GAN: Generative Adversarial Network Based Thermal to Visible Face Recognition</a:t>
            </a:r>
          </a:p>
          <a:p>
            <a:r>
              <a:rPr lang="en-US" sz="800" dirty="0"/>
              <a:t>UGACH — Unsupervised Generative Adversarial Cross-modal Hashing</a:t>
            </a:r>
          </a:p>
          <a:p>
            <a:r>
              <a:rPr lang="en-US" sz="800" dirty="0"/>
              <a:t>UGAN — Enhancing Underwater Imagery using Generative Adversarial Networks</a:t>
            </a:r>
          </a:p>
          <a:p>
            <a:r>
              <a:rPr lang="en-US" sz="800" dirty="0"/>
              <a:t>Unrolled GAN — Unrolled Generative Adversarial Networks (</a:t>
            </a:r>
            <a:r>
              <a:rPr lang="en-US" sz="800" dirty="0" err="1"/>
              <a:t>github</a:t>
            </a:r>
            <a:r>
              <a:rPr lang="en-US" sz="800" dirty="0"/>
              <a:t>)</a:t>
            </a:r>
          </a:p>
          <a:p>
            <a:r>
              <a:rPr lang="en-US" sz="800" dirty="0"/>
              <a:t>VAE-GAN — Autoencoding beyond pixels using a learned similarity metric</a:t>
            </a:r>
          </a:p>
          <a:p>
            <a:r>
              <a:rPr lang="en-US" sz="800" dirty="0" err="1"/>
              <a:t>VariGAN</a:t>
            </a:r>
            <a:r>
              <a:rPr lang="en-US" sz="800" dirty="0"/>
              <a:t> — Multi-View Image Generation from a Single-View</a:t>
            </a:r>
          </a:p>
          <a:p>
            <a:r>
              <a:rPr lang="en-US" sz="800" dirty="0"/>
              <a:t>VAW-GAN — Voice Conversion from Unaligned Corpora using Variational Autoencoding Wasserstein Generative Adversarial Networks</a:t>
            </a:r>
          </a:p>
          <a:p>
            <a:r>
              <a:rPr lang="en-US" sz="800" dirty="0"/>
              <a:t>VEEGAN — VEEGAN: Reducing Mode Collapse in GANs using Implicit Variational Learning (</a:t>
            </a:r>
            <a:r>
              <a:rPr lang="en-US" sz="800" dirty="0" err="1"/>
              <a:t>github</a:t>
            </a:r>
            <a:r>
              <a:rPr lang="en-US" sz="800" dirty="0"/>
              <a:t>)</a:t>
            </a:r>
          </a:p>
          <a:p>
            <a:r>
              <a:rPr lang="en-US" sz="800" dirty="0"/>
              <a:t>VGAN — Generating Videos with Scene Dynamics (</a:t>
            </a:r>
            <a:r>
              <a:rPr lang="en-US" sz="800" dirty="0" err="1"/>
              <a:t>github</a:t>
            </a:r>
            <a:r>
              <a:rPr lang="en-US" sz="800" dirty="0"/>
              <a:t>)</a:t>
            </a:r>
          </a:p>
          <a:p>
            <a:r>
              <a:rPr lang="en-US" sz="800" dirty="0"/>
              <a:t>VGAN — Generative Adversarial Networks as Variational Training of Energy Based Models (</a:t>
            </a:r>
            <a:r>
              <a:rPr lang="en-US" sz="800" dirty="0" err="1"/>
              <a:t>github</a:t>
            </a:r>
            <a:r>
              <a:rPr lang="en-US" sz="800" dirty="0"/>
              <a:t>)</a:t>
            </a:r>
          </a:p>
          <a:p>
            <a:r>
              <a:rPr lang="en-US" sz="800" dirty="0"/>
              <a:t>VGAN — Text Generation Based on Generative Adversarial Nets with Latent Variable</a:t>
            </a:r>
          </a:p>
          <a:p>
            <a:r>
              <a:rPr lang="en-US" sz="800" dirty="0" err="1"/>
              <a:t>ViGAN</a:t>
            </a:r>
            <a:r>
              <a:rPr lang="en-US" sz="800" dirty="0"/>
              <a:t> — Image Generation and Editing with Variational Info Generative Adversarial Networks</a:t>
            </a:r>
          </a:p>
          <a:p>
            <a:r>
              <a:rPr lang="en-US" sz="800" dirty="0"/>
              <a:t>VIGAN — VIGAN: Missing View Imputation with Generative Adversarial Networks</a:t>
            </a:r>
          </a:p>
          <a:p>
            <a:r>
              <a:rPr lang="en-US" sz="800" dirty="0" err="1"/>
              <a:t>VoiceGAN</a:t>
            </a:r>
            <a:r>
              <a:rPr lang="en-US" sz="800" dirty="0"/>
              <a:t> — Voice Impersonation using Generative Adversarial Networks</a:t>
            </a:r>
          </a:p>
          <a:p>
            <a:r>
              <a:rPr lang="en-US" sz="800" dirty="0"/>
              <a:t>VRAL — Variance Regularizing Adversarial Learning</a:t>
            </a:r>
          </a:p>
          <a:p>
            <a:r>
              <a:rPr lang="en-US" sz="800" dirty="0" err="1"/>
              <a:t>WaterGAN</a:t>
            </a:r>
            <a:r>
              <a:rPr lang="en-US" sz="800" dirty="0"/>
              <a:t> — </a:t>
            </a:r>
            <a:r>
              <a:rPr lang="en-US" sz="800" dirty="0" err="1"/>
              <a:t>WaterGAN</a:t>
            </a:r>
            <a:r>
              <a:rPr lang="en-US" sz="800" dirty="0"/>
              <a:t>: Unsupervised Generative Network to Enable Real-time Color Correction of Monocular Underwater Images</a:t>
            </a:r>
          </a:p>
          <a:p>
            <a:r>
              <a:rPr lang="en-US" sz="800" dirty="0" err="1"/>
              <a:t>WaveGAN</a:t>
            </a:r>
            <a:r>
              <a:rPr lang="en-US" sz="800" dirty="0"/>
              <a:t> — Synthesizing Audio with Generative Adversarial Networks</a:t>
            </a:r>
          </a:p>
          <a:p>
            <a:r>
              <a:rPr lang="en-US" sz="800" dirty="0" err="1"/>
              <a:t>weGAN</a:t>
            </a:r>
            <a:r>
              <a:rPr lang="en-US" sz="800" dirty="0"/>
              <a:t> — Generative Adversarial Nets for Multiple Text Corpora</a:t>
            </a:r>
          </a:p>
          <a:p>
            <a:r>
              <a:rPr lang="en-US" sz="1050" b="1" dirty="0">
                <a:solidFill>
                  <a:srgbClr val="FF0000"/>
                </a:solidFill>
              </a:rPr>
              <a:t>WGAN — Wasserstein GAN (</a:t>
            </a:r>
            <a:r>
              <a:rPr lang="en-US" sz="1050" b="1" dirty="0" err="1">
                <a:solidFill>
                  <a:srgbClr val="FF0000"/>
                </a:solidFill>
              </a:rPr>
              <a:t>github</a:t>
            </a:r>
            <a:r>
              <a:rPr lang="en-US" sz="1050" b="1" dirty="0">
                <a:solidFill>
                  <a:srgbClr val="FF0000"/>
                </a:solidFill>
              </a:rPr>
              <a:t>)</a:t>
            </a:r>
          </a:p>
          <a:p>
            <a:r>
              <a:rPr lang="en-US" sz="1050" b="1" dirty="0">
                <a:solidFill>
                  <a:srgbClr val="FF0000"/>
                </a:solidFill>
              </a:rPr>
              <a:t>WGAN-GP — Improved Training of Wasserstein GANs (</a:t>
            </a:r>
            <a:r>
              <a:rPr lang="en-US" sz="1050" b="1" dirty="0" err="1">
                <a:solidFill>
                  <a:srgbClr val="FF0000"/>
                </a:solidFill>
              </a:rPr>
              <a:t>github</a:t>
            </a:r>
            <a:r>
              <a:rPr lang="en-US" sz="1050" b="1" dirty="0">
                <a:solidFill>
                  <a:srgbClr val="FF0000"/>
                </a:solidFill>
              </a:rPr>
              <a:t>)</a:t>
            </a:r>
          </a:p>
          <a:p>
            <a:r>
              <a:rPr lang="en-US" sz="800" dirty="0"/>
              <a:t>WS-GAN — Weakly Supervised Generative Adversarial Networks for 3D Reconstruction</a:t>
            </a:r>
          </a:p>
          <a:p>
            <a:r>
              <a:rPr lang="en-US" sz="800" dirty="0"/>
              <a:t>XGAN — XGAN: Unsupervised Image-to-Image Translation for many-to-many Mappings</a:t>
            </a:r>
          </a:p>
          <a:p>
            <a:r>
              <a:rPr lang="en-US" sz="800" dirty="0" err="1"/>
              <a:t>ZipNet</a:t>
            </a:r>
            <a:r>
              <a:rPr lang="en-US" sz="800" dirty="0"/>
              <a:t>-GAN — </a:t>
            </a:r>
            <a:r>
              <a:rPr lang="en-US" sz="800" dirty="0" err="1"/>
              <a:t>ZipNet</a:t>
            </a:r>
            <a:r>
              <a:rPr lang="en-US" sz="800" dirty="0"/>
              <a:t>-GAN: Inferring Fine-grained Mobile Traffic Patterns via a Generative Adversarial Neural Network</a:t>
            </a:r>
          </a:p>
          <a:p>
            <a:r>
              <a:rPr lang="el-GR" sz="800" dirty="0"/>
              <a:t>α-</a:t>
            </a:r>
            <a:r>
              <a:rPr lang="en-US" sz="800" dirty="0"/>
              <a:t>GAN — Variational Approaches for Auto-Encoding Generative Adversarial Networks (</a:t>
            </a:r>
            <a:r>
              <a:rPr lang="en-US" sz="800" dirty="0" err="1"/>
              <a:t>github</a:t>
            </a:r>
            <a:r>
              <a:rPr lang="en-US" sz="800" dirty="0"/>
              <a:t>)</a:t>
            </a:r>
          </a:p>
          <a:p>
            <a:r>
              <a:rPr lang="el-GR" sz="800" dirty="0"/>
              <a:t>Δ-</a:t>
            </a:r>
            <a:r>
              <a:rPr lang="en-US" sz="800" dirty="0"/>
              <a:t>GAN — Triangle Generative Adversarial Networks</a:t>
            </a:r>
          </a:p>
        </p:txBody>
      </p:sp>
      <p:sp>
        <p:nvSpPr>
          <p:cNvPr id="4" name="Slide Number Placeholder 3">
            <a:extLst>
              <a:ext uri="{FF2B5EF4-FFF2-40B4-BE49-F238E27FC236}">
                <a16:creationId xmlns:a16="http://schemas.microsoft.com/office/drawing/2014/main" id="{B8E97A53-FF86-4422-BA03-7BD837FBFA23}"/>
              </a:ext>
            </a:extLst>
          </p:cNvPr>
          <p:cNvSpPr>
            <a:spLocks noGrp="1"/>
          </p:cNvSpPr>
          <p:nvPr>
            <p:ph type="sldNum" sz="quarter" idx="12"/>
          </p:nvPr>
        </p:nvSpPr>
        <p:spPr/>
        <p:txBody>
          <a:bodyPr/>
          <a:lstStyle/>
          <a:p>
            <a:fld id="{A708E31A-B0B9-4751-B96A-D8DA46ED074F}" type="slidenum">
              <a:rPr lang="en-US" smtClean="0"/>
              <a:t>22</a:t>
            </a:fld>
            <a:endParaRPr lang="en-US"/>
          </a:p>
        </p:txBody>
      </p:sp>
      <p:sp>
        <p:nvSpPr>
          <p:cNvPr id="5" name="Rectangle 4">
            <a:extLst>
              <a:ext uri="{FF2B5EF4-FFF2-40B4-BE49-F238E27FC236}">
                <a16:creationId xmlns:a16="http://schemas.microsoft.com/office/drawing/2014/main" id="{D430C02F-E3CA-44E0-8261-46358DDA46AF}"/>
              </a:ext>
            </a:extLst>
          </p:cNvPr>
          <p:cNvSpPr/>
          <p:nvPr/>
        </p:nvSpPr>
        <p:spPr>
          <a:xfrm>
            <a:off x="11202177" y="4233863"/>
            <a:ext cx="609462" cy="369332"/>
          </a:xfrm>
          <a:prstGeom prst="rect">
            <a:avLst/>
          </a:prstGeom>
        </p:spPr>
        <p:txBody>
          <a:bodyPr wrap="none">
            <a:spAutoFit/>
          </a:bodyPr>
          <a:lstStyle/>
          <a:p>
            <a:r>
              <a:rPr lang="en-US" altLang="zh-CN" dirty="0"/>
              <a:t>(S-Z)</a:t>
            </a:r>
            <a:endParaRPr lang="en-US" dirty="0"/>
          </a:p>
        </p:txBody>
      </p:sp>
      <p:sp>
        <p:nvSpPr>
          <p:cNvPr id="2" name="Rectangle 1">
            <a:extLst>
              <a:ext uri="{FF2B5EF4-FFF2-40B4-BE49-F238E27FC236}">
                <a16:creationId xmlns:a16="http://schemas.microsoft.com/office/drawing/2014/main" id="{72120D8C-2EF7-4DDA-9D3D-AE27FB9EE20A}"/>
              </a:ext>
            </a:extLst>
          </p:cNvPr>
          <p:cNvSpPr/>
          <p:nvPr/>
        </p:nvSpPr>
        <p:spPr>
          <a:xfrm>
            <a:off x="6165828" y="953464"/>
            <a:ext cx="4889544" cy="369332"/>
          </a:xfrm>
          <a:prstGeom prst="rect">
            <a:avLst/>
          </a:prstGeom>
        </p:spPr>
        <p:txBody>
          <a:bodyPr wrap="none">
            <a:spAutoFit/>
          </a:bodyPr>
          <a:lstStyle/>
          <a:p>
            <a:r>
              <a:rPr lang="en-US" dirty="0">
                <a:hlinkClick r:id="rId2"/>
              </a:rPr>
              <a:t>https://github.com/hindupuravinash/the-gan-zoo</a:t>
            </a:r>
            <a:r>
              <a:rPr lang="en-US" dirty="0"/>
              <a:t> </a:t>
            </a:r>
          </a:p>
        </p:txBody>
      </p:sp>
      <p:pic>
        <p:nvPicPr>
          <p:cNvPr id="6" name="Picture 5">
            <a:extLst>
              <a:ext uri="{FF2B5EF4-FFF2-40B4-BE49-F238E27FC236}">
                <a16:creationId xmlns:a16="http://schemas.microsoft.com/office/drawing/2014/main" id="{09143994-3C8B-40C3-9C71-B2722E590E5F}"/>
              </a:ext>
            </a:extLst>
          </p:cNvPr>
          <p:cNvPicPr>
            <a:picLocks noChangeAspect="1"/>
          </p:cNvPicPr>
          <p:nvPr/>
        </p:nvPicPr>
        <p:blipFill>
          <a:blip r:embed="rId3"/>
          <a:stretch>
            <a:fillRect/>
          </a:stretch>
        </p:blipFill>
        <p:spPr>
          <a:xfrm>
            <a:off x="185737" y="189190"/>
            <a:ext cx="4124325" cy="1897881"/>
          </a:xfrm>
          <a:prstGeom prst="rect">
            <a:avLst/>
          </a:prstGeom>
        </p:spPr>
      </p:pic>
    </p:spTree>
    <p:extLst>
      <p:ext uri="{BB962C8B-B14F-4D97-AF65-F5344CB8AC3E}">
        <p14:creationId xmlns:p14="http://schemas.microsoft.com/office/powerpoint/2010/main" val="2106186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078CD5-12AA-4E6B-81B1-A111D9E7965A}"/>
              </a:ext>
            </a:extLst>
          </p:cNvPr>
          <p:cNvSpPr>
            <a:spLocks noGrp="1"/>
          </p:cNvSpPr>
          <p:nvPr>
            <p:ph type="sldNum" sz="quarter" idx="12"/>
          </p:nvPr>
        </p:nvSpPr>
        <p:spPr/>
        <p:txBody>
          <a:bodyPr/>
          <a:lstStyle/>
          <a:p>
            <a:fld id="{A708E31A-B0B9-4751-B96A-D8DA46ED074F}" type="slidenum">
              <a:rPr lang="en-US" smtClean="0"/>
              <a:t>23</a:t>
            </a:fld>
            <a:endParaRPr lang="en-US"/>
          </a:p>
        </p:txBody>
      </p:sp>
      <p:pic>
        <p:nvPicPr>
          <p:cNvPr id="1026" name="Picture 2" descr="DCGAN生成模型示意图">
            <a:extLst>
              <a:ext uri="{FF2B5EF4-FFF2-40B4-BE49-F238E27FC236}">
                <a16:creationId xmlns:a16="http://schemas.microsoft.com/office/drawing/2014/main" id="{60D07EC2-C66D-481A-ABA6-62D40F3A1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321" y="241306"/>
            <a:ext cx="47625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可视化卷积核">
            <a:extLst>
              <a:ext uri="{FF2B5EF4-FFF2-40B4-BE49-F238E27FC236}">
                <a16:creationId xmlns:a16="http://schemas.microsoft.com/office/drawing/2014/main" id="{4FBEC986-0EF3-4445-9BE2-EFF4F861F3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203" y="2926039"/>
            <a:ext cx="3141696" cy="29961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效果展示">
            <a:extLst>
              <a:ext uri="{FF2B5EF4-FFF2-40B4-BE49-F238E27FC236}">
                <a16:creationId xmlns:a16="http://schemas.microsoft.com/office/drawing/2014/main" id="{3FE053E6-26E8-463F-A80C-7AEDA84BB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0" y="3806825"/>
            <a:ext cx="47625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向量算数">
            <a:extLst>
              <a:ext uri="{FF2B5EF4-FFF2-40B4-BE49-F238E27FC236}">
                <a16:creationId xmlns:a16="http://schemas.microsoft.com/office/drawing/2014/main" id="{1C1FEE3B-6A6B-4BFB-B9BC-3CF84A91AC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9498" y="287368"/>
            <a:ext cx="4762500" cy="23526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原理图">
            <a:extLst>
              <a:ext uri="{FF2B5EF4-FFF2-40B4-BE49-F238E27FC236}">
                <a16:creationId xmlns:a16="http://schemas.microsoft.com/office/drawing/2014/main" id="{C4089CBF-0AEB-4196-8C27-8E1AE3D8DD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7462" y="1606427"/>
            <a:ext cx="4762500" cy="31146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image.cethik.vip/images/2017/01/10/IMG2017-01-10183612.md.png">
            <a:extLst>
              <a:ext uri="{FF2B5EF4-FFF2-40B4-BE49-F238E27FC236}">
                <a16:creationId xmlns:a16="http://schemas.microsoft.com/office/drawing/2014/main" id="{139BE1EC-83FD-4C92-ADE0-C56C096624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5853" y="3101852"/>
            <a:ext cx="4762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pic4.zhimg.com/80/v2-75afa483516813839794394eeada56cc_hd.jpg">
            <a:extLst>
              <a:ext uri="{FF2B5EF4-FFF2-40B4-BE49-F238E27FC236}">
                <a16:creationId xmlns:a16="http://schemas.microsoft.com/office/drawing/2014/main" id="{C8851EE7-A36D-40FD-8FE7-900760D540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06268" y="3894271"/>
            <a:ext cx="5629712" cy="232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82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
                                  </p:stCondLst>
                                  <p:childTnLst>
                                    <p:set>
                                      <p:cBhvr>
                                        <p:cTn id="6" dur="1" fill="hold">
                                          <p:stCondLst>
                                            <p:cond delay="9"/>
                                          </p:stCondLst>
                                        </p:cTn>
                                        <p:tgtEl>
                                          <p:spTgt spid="4"/>
                                        </p:tgtEl>
                                        <p:attrNameLst>
                                          <p:attrName>style.visibility</p:attrName>
                                        </p:attrNameLst>
                                      </p:cBhvr>
                                      <p:to>
                                        <p:strVal val="visible"/>
                                      </p:to>
                                    </p:set>
                                  </p:childTnLst>
                                </p:cTn>
                              </p:par>
                            </p:childTnLst>
                          </p:cTn>
                        </p:par>
                        <p:par>
                          <p:cTn id="7" fill="hold">
                            <p:stCondLst>
                              <p:cond delay="310"/>
                            </p:stCondLst>
                            <p:childTnLst>
                              <p:par>
                                <p:cTn id="8" presetID="1" presetClass="entr" presetSubtype="0" fill="hold" nodeType="afterEffect">
                                  <p:stCondLst>
                                    <p:cond delay="300"/>
                                  </p:stCondLst>
                                  <p:childTnLst>
                                    <p:set>
                                      <p:cBhvr>
                                        <p:cTn id="9" dur="1" fill="hold">
                                          <p:stCondLst>
                                            <p:cond delay="9"/>
                                          </p:stCondLst>
                                        </p:cTn>
                                        <p:tgtEl>
                                          <p:spTgt spid="1026"/>
                                        </p:tgtEl>
                                        <p:attrNameLst>
                                          <p:attrName>style.visibility</p:attrName>
                                        </p:attrNameLst>
                                      </p:cBhvr>
                                      <p:to>
                                        <p:strVal val="visible"/>
                                      </p:to>
                                    </p:set>
                                  </p:childTnLst>
                                </p:cTn>
                              </p:par>
                            </p:childTnLst>
                          </p:cTn>
                        </p:par>
                        <p:par>
                          <p:cTn id="10" fill="hold">
                            <p:stCondLst>
                              <p:cond delay="620"/>
                            </p:stCondLst>
                            <p:childTnLst>
                              <p:par>
                                <p:cTn id="11" presetID="1" presetClass="entr" presetSubtype="0" fill="hold" nodeType="afterEffect">
                                  <p:stCondLst>
                                    <p:cond delay="300"/>
                                  </p:stCondLst>
                                  <p:childTnLst>
                                    <p:set>
                                      <p:cBhvr>
                                        <p:cTn id="12" dur="1" fill="hold">
                                          <p:stCondLst>
                                            <p:cond delay="9"/>
                                          </p:stCondLst>
                                        </p:cTn>
                                        <p:tgtEl>
                                          <p:spTgt spid="1030"/>
                                        </p:tgtEl>
                                        <p:attrNameLst>
                                          <p:attrName>style.visibility</p:attrName>
                                        </p:attrNameLst>
                                      </p:cBhvr>
                                      <p:to>
                                        <p:strVal val="visible"/>
                                      </p:to>
                                    </p:set>
                                  </p:childTnLst>
                                </p:cTn>
                              </p:par>
                            </p:childTnLst>
                          </p:cTn>
                        </p:par>
                        <p:par>
                          <p:cTn id="13" fill="hold">
                            <p:stCondLst>
                              <p:cond delay="930"/>
                            </p:stCondLst>
                            <p:childTnLst>
                              <p:par>
                                <p:cTn id="14" presetID="1" presetClass="entr" presetSubtype="0" fill="hold" nodeType="afterEffect">
                                  <p:stCondLst>
                                    <p:cond delay="300"/>
                                  </p:stCondLst>
                                  <p:childTnLst>
                                    <p:set>
                                      <p:cBhvr>
                                        <p:cTn id="15" dur="1" fill="hold">
                                          <p:stCondLst>
                                            <p:cond delay="9"/>
                                          </p:stCondLst>
                                        </p:cTn>
                                        <p:tgtEl>
                                          <p:spTgt spid="1028"/>
                                        </p:tgtEl>
                                        <p:attrNameLst>
                                          <p:attrName>style.visibility</p:attrName>
                                        </p:attrNameLst>
                                      </p:cBhvr>
                                      <p:to>
                                        <p:strVal val="visible"/>
                                      </p:to>
                                    </p:set>
                                  </p:childTnLst>
                                </p:cTn>
                              </p:par>
                            </p:childTnLst>
                          </p:cTn>
                        </p:par>
                        <p:par>
                          <p:cTn id="16" fill="hold">
                            <p:stCondLst>
                              <p:cond delay="1240"/>
                            </p:stCondLst>
                            <p:childTnLst>
                              <p:par>
                                <p:cTn id="17" presetID="1" presetClass="entr" presetSubtype="0" fill="hold" nodeType="afterEffect">
                                  <p:stCondLst>
                                    <p:cond delay="300"/>
                                  </p:stCondLst>
                                  <p:childTnLst>
                                    <p:set>
                                      <p:cBhvr>
                                        <p:cTn id="18" dur="1" fill="hold">
                                          <p:stCondLst>
                                            <p:cond delay="9"/>
                                          </p:stCondLst>
                                        </p:cTn>
                                        <p:tgtEl>
                                          <p:spTgt spid="1032"/>
                                        </p:tgtEl>
                                        <p:attrNameLst>
                                          <p:attrName>style.visibility</p:attrName>
                                        </p:attrNameLst>
                                      </p:cBhvr>
                                      <p:to>
                                        <p:strVal val="visible"/>
                                      </p:to>
                                    </p:set>
                                  </p:childTnLst>
                                </p:cTn>
                              </p:par>
                            </p:childTnLst>
                          </p:cTn>
                        </p:par>
                        <p:par>
                          <p:cTn id="19" fill="hold">
                            <p:stCondLst>
                              <p:cond delay="1550"/>
                            </p:stCondLst>
                            <p:childTnLst>
                              <p:par>
                                <p:cTn id="20" presetID="1" presetClass="entr" presetSubtype="0" fill="hold" nodeType="afterEffect">
                                  <p:stCondLst>
                                    <p:cond delay="300"/>
                                  </p:stCondLst>
                                  <p:childTnLst>
                                    <p:set>
                                      <p:cBhvr>
                                        <p:cTn id="21" dur="1" fill="hold">
                                          <p:stCondLst>
                                            <p:cond delay="9"/>
                                          </p:stCondLst>
                                        </p:cTn>
                                        <p:tgtEl>
                                          <p:spTgt spid="1034"/>
                                        </p:tgtEl>
                                        <p:attrNameLst>
                                          <p:attrName>style.visibility</p:attrName>
                                        </p:attrNameLst>
                                      </p:cBhvr>
                                      <p:to>
                                        <p:strVal val="visible"/>
                                      </p:to>
                                    </p:set>
                                  </p:childTnLst>
                                </p:cTn>
                              </p:par>
                            </p:childTnLst>
                          </p:cTn>
                        </p:par>
                        <p:par>
                          <p:cTn id="22" fill="hold">
                            <p:stCondLst>
                              <p:cond delay="1860"/>
                            </p:stCondLst>
                            <p:childTnLst>
                              <p:par>
                                <p:cTn id="23" presetID="1" presetClass="entr" presetSubtype="0" fill="hold" nodeType="afterEffect">
                                  <p:stCondLst>
                                    <p:cond delay="300"/>
                                  </p:stCondLst>
                                  <p:childTnLst>
                                    <p:set>
                                      <p:cBhvr>
                                        <p:cTn id="24" dur="1" fill="hold">
                                          <p:stCondLst>
                                            <p:cond delay="9"/>
                                          </p:stCondLst>
                                        </p:cTn>
                                        <p:tgtEl>
                                          <p:spTgt spid="1036"/>
                                        </p:tgtEl>
                                        <p:attrNameLst>
                                          <p:attrName>style.visibility</p:attrName>
                                        </p:attrNameLst>
                                      </p:cBhvr>
                                      <p:to>
                                        <p:strVal val="visible"/>
                                      </p:to>
                                    </p:set>
                                  </p:childTnLst>
                                </p:cTn>
                              </p:par>
                            </p:childTnLst>
                          </p:cTn>
                        </p:par>
                        <p:par>
                          <p:cTn id="25" fill="hold">
                            <p:stCondLst>
                              <p:cond delay="2170"/>
                            </p:stCondLst>
                            <p:childTnLst>
                              <p:par>
                                <p:cTn id="26" presetID="1" presetClass="entr" presetSubtype="0" fill="hold" nodeType="afterEffect">
                                  <p:stCondLst>
                                    <p:cond delay="300"/>
                                  </p:stCondLst>
                                  <p:childTnLst>
                                    <p:set>
                                      <p:cBhvr>
                                        <p:cTn id="27"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B8EC-24DE-453F-9D0E-5A8DD0DEAE21}"/>
              </a:ext>
            </a:extLst>
          </p:cNvPr>
          <p:cNvSpPr>
            <a:spLocks noGrp="1"/>
          </p:cNvSpPr>
          <p:nvPr>
            <p:ph type="title"/>
          </p:nvPr>
        </p:nvSpPr>
        <p:spPr/>
        <p:txBody>
          <a:bodyPr>
            <a:normAutofit/>
          </a:bodyPr>
          <a:lstStyle/>
          <a:p>
            <a:r>
              <a:rPr lang="en-US" b="1" dirty="0"/>
              <a:t>Reference</a:t>
            </a:r>
          </a:p>
        </p:txBody>
      </p:sp>
      <p:sp>
        <p:nvSpPr>
          <p:cNvPr id="3" name="Content Placeholder 2">
            <a:extLst>
              <a:ext uri="{FF2B5EF4-FFF2-40B4-BE49-F238E27FC236}">
                <a16:creationId xmlns:a16="http://schemas.microsoft.com/office/drawing/2014/main" id="{C2D0384B-5F32-4268-8E37-A0A24B638055}"/>
              </a:ext>
            </a:extLst>
          </p:cNvPr>
          <p:cNvSpPr>
            <a:spLocks noGrp="1"/>
          </p:cNvSpPr>
          <p:nvPr>
            <p:ph idx="1"/>
          </p:nvPr>
        </p:nvSpPr>
        <p:spPr/>
        <p:txBody>
          <a:bodyPr anchor="ctr">
            <a:normAutofit/>
          </a:bodyPr>
          <a:lstStyle/>
          <a:p>
            <a:pPr marL="514350" indent="-514350">
              <a:buFont typeface="+mj-lt"/>
              <a:buAutoNum type="arabicPeriod"/>
            </a:pPr>
            <a:r>
              <a:rPr lang="en-US" dirty="0">
                <a:hlinkClick r:id="rId2"/>
              </a:rPr>
              <a:t>GAN: A Beginner’s Guide to Generative Adversarial Networks </a:t>
            </a:r>
            <a:r>
              <a:rPr lang="en-US" dirty="0"/>
              <a:t>.</a:t>
            </a:r>
          </a:p>
          <a:p>
            <a:pPr marL="514350" indent="-514350">
              <a:buFont typeface="+mj-lt"/>
              <a:buAutoNum type="arabicPeriod"/>
            </a:pPr>
            <a:r>
              <a:rPr lang="en-US" dirty="0">
                <a:hlinkClick r:id="rId3"/>
              </a:rPr>
              <a:t>Understanding Generative Adversarial Networks</a:t>
            </a:r>
            <a:r>
              <a:rPr lang="en-US" dirty="0"/>
              <a:t>.</a:t>
            </a:r>
          </a:p>
          <a:p>
            <a:pPr marL="514350" indent="-514350">
              <a:buFont typeface="+mj-lt"/>
              <a:buAutoNum type="arabicPeriod"/>
            </a:pPr>
            <a:r>
              <a:rPr lang="zh-CN" altLang="en-US" b="1" dirty="0">
                <a:hlinkClick r:id="rId4"/>
              </a:rPr>
              <a:t>通俗理解生成对抗网络</a:t>
            </a:r>
            <a:r>
              <a:rPr lang="en-AU" b="1" dirty="0">
                <a:hlinkClick r:id="rId4"/>
              </a:rPr>
              <a:t>GAN</a:t>
            </a:r>
            <a:endParaRPr lang="en-AU" b="1" dirty="0"/>
          </a:p>
          <a:p>
            <a:pPr marL="514350" indent="-514350">
              <a:buFont typeface="+mj-lt"/>
              <a:buAutoNum type="arabicPeriod"/>
            </a:pPr>
            <a:r>
              <a:rPr lang="en-AU" dirty="0">
                <a:hlinkClick r:id="rId5"/>
              </a:rPr>
              <a:t>Generative Adversarial Nets</a:t>
            </a:r>
            <a:endParaRPr lang="en-AU" dirty="0"/>
          </a:p>
          <a:p>
            <a:pPr marL="514350" indent="-514350">
              <a:buFont typeface="+mj-lt"/>
              <a:buAutoNum type="arabicPeriod"/>
            </a:pPr>
            <a:r>
              <a:rPr lang="en-US" dirty="0">
                <a:hlinkClick r:id="rId6"/>
              </a:rPr>
              <a:t>Generative Models</a:t>
            </a:r>
            <a:endParaRPr lang="en-US" dirty="0"/>
          </a:p>
          <a:p>
            <a:pPr marL="514350" indent="-514350">
              <a:buFont typeface="+mj-lt"/>
              <a:buAutoNum type="arabicPeriod"/>
            </a:pPr>
            <a:endParaRPr lang="en-AU" b="1"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5170A1E-DCF7-5C44-968E-A188C797F5AF}"/>
              </a:ext>
            </a:extLst>
          </p:cNvPr>
          <p:cNvSpPr>
            <a:spLocks noGrp="1"/>
          </p:cNvSpPr>
          <p:nvPr>
            <p:ph type="sldNum" sz="quarter" idx="12"/>
          </p:nvPr>
        </p:nvSpPr>
        <p:spPr/>
        <p:txBody>
          <a:bodyPr>
            <a:normAutofit/>
          </a:bodyPr>
          <a:lstStyle/>
          <a:p>
            <a:pPr>
              <a:spcAft>
                <a:spcPts val="600"/>
              </a:spcAft>
            </a:pPr>
            <a:fld id="{A708E31A-B0B9-4751-B96A-D8DA46ED074F}" type="slidenum">
              <a:rPr lang="en-US" sz="1100">
                <a:solidFill>
                  <a:prstClr val="black">
                    <a:tint val="75000"/>
                  </a:prstClr>
                </a:solidFill>
              </a:rPr>
              <a:pPr>
                <a:spcAft>
                  <a:spcPts val="600"/>
                </a:spcAft>
              </a:pPr>
              <a:t>24</a:t>
            </a:fld>
            <a:endParaRPr lang="en-US" sz="1100">
              <a:solidFill>
                <a:prstClr val="black">
                  <a:tint val="75000"/>
                </a:prstClr>
              </a:solidFill>
            </a:endParaRPr>
          </a:p>
        </p:txBody>
      </p:sp>
    </p:spTree>
    <p:extLst>
      <p:ext uri="{BB962C8B-B14F-4D97-AF65-F5344CB8AC3E}">
        <p14:creationId xmlns:p14="http://schemas.microsoft.com/office/powerpoint/2010/main" val="35243922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Cable In The Monitor Computer Google Slides Presentation</Template>
  <TotalTime>279</TotalTime>
  <Words>1620</Words>
  <Application>Microsoft Office PowerPoint</Application>
  <PresentationFormat>Widescreen</PresentationFormat>
  <Paragraphs>455</Paragraphs>
  <Slides>24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CMMIB9</vt:lpstr>
      <vt:lpstr>medium-content-serif-font</vt:lpstr>
      <vt:lpstr>NimbusRomNo9L</vt:lpstr>
      <vt:lpstr>Yu Mincho</vt:lpstr>
      <vt:lpstr>等线</vt:lpstr>
      <vt:lpstr>等线 Light</vt:lpstr>
      <vt:lpstr>Arial</vt:lpstr>
      <vt:lpstr>Calibri</vt:lpstr>
      <vt:lpstr>Calibri Light</vt:lpstr>
      <vt:lpstr>Cambria Math</vt:lpstr>
      <vt:lpstr>Wingdings</vt:lpstr>
      <vt:lpstr>Office Theme</vt:lpstr>
      <vt:lpstr>Understanding Generative Adversarial Networks (GAN)</vt:lpstr>
      <vt:lpstr>PowerPoint Presentation</vt:lpstr>
      <vt:lpstr>Background</vt:lpstr>
      <vt:lpstr>PowerPoint Presentation</vt:lpstr>
      <vt:lpstr>Understanding GAN Framework</vt:lpstr>
      <vt:lpstr>GAN Framework - Generator</vt:lpstr>
      <vt:lpstr>GAN Framework -  Discriminator</vt:lpstr>
      <vt:lpstr>Training the GAN means Training the Generator</vt:lpstr>
      <vt:lpstr>How to train a GAN</vt:lpstr>
      <vt:lpstr>Training Loop of a GAN</vt:lpstr>
      <vt:lpstr>Training Loop of a GAN</vt:lpstr>
      <vt:lpstr>But does it actually work?</vt:lpstr>
      <vt:lpstr>The Loss Function of a GAN</vt:lpstr>
      <vt:lpstr>The Loss Function of a GAN</vt:lpstr>
      <vt:lpstr>The Loss Function of a GAN (Cont.)</vt:lpstr>
      <vt:lpstr>The Training Algorithm (GAN Paper)</vt:lpstr>
      <vt:lpstr>Samples drawn from the generator net after training</vt:lpstr>
      <vt:lpstr>More Research and Application</vt:lpstr>
      <vt:lpstr>PowerPoint Presentation</vt:lpstr>
      <vt:lpstr>GAN ZOO (A-E) </vt:lpstr>
      <vt:lpstr>PowerPoint Presentation</vt:lpstr>
      <vt:lpstr>PowerPoint Presentation</vt:lpstr>
      <vt:lpstr>PowerPoint Presentation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Generative Adversarial Networks (GAN)</dc:title>
  <dc:creator>CAIHAO CUI</dc:creator>
  <cp:lastModifiedBy>CAIHAO CUI</cp:lastModifiedBy>
  <cp:revision>25</cp:revision>
  <dcterms:created xsi:type="dcterms:W3CDTF">2018-03-24T22:40:54Z</dcterms:created>
  <dcterms:modified xsi:type="dcterms:W3CDTF">2018-04-02T01:34:42Z</dcterms:modified>
</cp:coreProperties>
</file>