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1"/>
  </p:sldMasterIdLst>
  <p:notesMasterIdLst>
    <p:notesMasterId r:id="rId93"/>
  </p:notesMasterIdLst>
  <p:handoutMasterIdLst>
    <p:handoutMasterId r:id="rId94"/>
  </p:handoutMasterIdLst>
  <p:sldIdLst>
    <p:sldId id="256" r:id="rId2"/>
    <p:sldId id="317" r:id="rId3"/>
    <p:sldId id="318" r:id="rId4"/>
    <p:sldId id="321" r:id="rId5"/>
    <p:sldId id="319" r:id="rId6"/>
    <p:sldId id="320" r:id="rId7"/>
    <p:sldId id="322" r:id="rId8"/>
    <p:sldId id="325" r:id="rId9"/>
    <p:sldId id="326" r:id="rId10"/>
    <p:sldId id="328" r:id="rId11"/>
    <p:sldId id="329" r:id="rId12"/>
    <p:sldId id="330" r:id="rId13"/>
    <p:sldId id="331" r:id="rId14"/>
    <p:sldId id="327" r:id="rId15"/>
    <p:sldId id="333" r:id="rId16"/>
    <p:sldId id="334" r:id="rId17"/>
    <p:sldId id="335" r:id="rId18"/>
    <p:sldId id="336" r:id="rId19"/>
    <p:sldId id="419" r:id="rId20"/>
    <p:sldId id="337" r:id="rId21"/>
    <p:sldId id="338" r:id="rId22"/>
    <p:sldId id="339" r:id="rId23"/>
    <p:sldId id="340" r:id="rId24"/>
    <p:sldId id="341" r:id="rId25"/>
    <p:sldId id="342" r:id="rId26"/>
    <p:sldId id="343" r:id="rId27"/>
    <p:sldId id="344" r:id="rId28"/>
    <p:sldId id="345" r:id="rId29"/>
    <p:sldId id="346" r:id="rId30"/>
    <p:sldId id="347" r:id="rId31"/>
    <p:sldId id="348" r:id="rId32"/>
    <p:sldId id="349" r:id="rId33"/>
    <p:sldId id="410" r:id="rId34"/>
    <p:sldId id="411" r:id="rId35"/>
    <p:sldId id="385" r:id="rId36"/>
    <p:sldId id="386" r:id="rId37"/>
    <p:sldId id="424" r:id="rId38"/>
    <p:sldId id="425" r:id="rId39"/>
    <p:sldId id="387" r:id="rId40"/>
    <p:sldId id="388" r:id="rId41"/>
    <p:sldId id="412" r:id="rId42"/>
    <p:sldId id="413" r:id="rId43"/>
    <p:sldId id="414" r:id="rId44"/>
    <p:sldId id="356" r:id="rId45"/>
    <p:sldId id="357" r:id="rId46"/>
    <p:sldId id="394" r:id="rId47"/>
    <p:sldId id="395" r:id="rId48"/>
    <p:sldId id="400" r:id="rId49"/>
    <p:sldId id="408" r:id="rId50"/>
    <p:sldId id="401" r:id="rId51"/>
    <p:sldId id="409" r:id="rId52"/>
    <p:sldId id="415" r:id="rId53"/>
    <p:sldId id="396" r:id="rId54"/>
    <p:sldId id="397" r:id="rId55"/>
    <p:sldId id="407" r:id="rId56"/>
    <p:sldId id="398" r:id="rId57"/>
    <p:sldId id="399" r:id="rId58"/>
    <p:sldId id="355" r:id="rId59"/>
    <p:sldId id="364" r:id="rId60"/>
    <p:sldId id="365" r:id="rId61"/>
    <p:sldId id="366" r:id="rId62"/>
    <p:sldId id="367" r:id="rId63"/>
    <p:sldId id="370" r:id="rId64"/>
    <p:sldId id="368" r:id="rId65"/>
    <p:sldId id="369" r:id="rId66"/>
    <p:sldId id="371" r:id="rId67"/>
    <p:sldId id="372" r:id="rId68"/>
    <p:sldId id="373" r:id="rId69"/>
    <p:sldId id="389" r:id="rId70"/>
    <p:sldId id="405" r:id="rId71"/>
    <p:sldId id="390" r:id="rId72"/>
    <p:sldId id="406" r:id="rId73"/>
    <p:sldId id="403" r:id="rId74"/>
    <p:sldId id="391" r:id="rId75"/>
    <p:sldId id="374" r:id="rId76"/>
    <p:sldId id="416" r:id="rId77"/>
    <p:sldId id="417" r:id="rId78"/>
    <p:sldId id="375" r:id="rId79"/>
    <p:sldId id="376" r:id="rId80"/>
    <p:sldId id="377" r:id="rId81"/>
    <p:sldId id="378" r:id="rId82"/>
    <p:sldId id="418" r:id="rId83"/>
    <p:sldId id="420" r:id="rId84"/>
    <p:sldId id="421" r:id="rId85"/>
    <p:sldId id="422" r:id="rId86"/>
    <p:sldId id="423" r:id="rId87"/>
    <p:sldId id="379" r:id="rId88"/>
    <p:sldId id="380" r:id="rId89"/>
    <p:sldId id="384" r:id="rId90"/>
    <p:sldId id="381" r:id="rId91"/>
    <p:sldId id="311" r:id="rId92"/>
  </p:sldIdLst>
  <p:sldSz cx="9144000" cy="6858000" type="screen4x3"/>
  <p:notesSz cx="10234613" cy="70993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03D3F9D1-BCA5-4443-A080-808D8660B383}">
          <p14:sldIdLst>
            <p14:sldId id="256"/>
            <p14:sldId id="317"/>
            <p14:sldId id="318"/>
            <p14:sldId id="321"/>
            <p14:sldId id="319"/>
            <p14:sldId id="320"/>
            <p14:sldId id="322"/>
            <p14:sldId id="325"/>
            <p14:sldId id="326"/>
            <p14:sldId id="328"/>
            <p14:sldId id="329"/>
            <p14:sldId id="330"/>
            <p14:sldId id="331"/>
            <p14:sldId id="327"/>
            <p14:sldId id="333"/>
            <p14:sldId id="334"/>
            <p14:sldId id="335"/>
            <p14:sldId id="336"/>
            <p14:sldId id="419"/>
            <p14:sldId id="337"/>
            <p14:sldId id="338"/>
            <p14:sldId id="339"/>
            <p14:sldId id="340"/>
            <p14:sldId id="341"/>
            <p14:sldId id="342"/>
            <p14:sldId id="343"/>
            <p14:sldId id="344"/>
            <p14:sldId id="345"/>
            <p14:sldId id="346"/>
            <p14:sldId id="347"/>
            <p14:sldId id="348"/>
            <p14:sldId id="349"/>
            <p14:sldId id="410"/>
            <p14:sldId id="411"/>
            <p14:sldId id="385"/>
            <p14:sldId id="386"/>
            <p14:sldId id="424"/>
            <p14:sldId id="425"/>
            <p14:sldId id="387"/>
            <p14:sldId id="388"/>
            <p14:sldId id="412"/>
            <p14:sldId id="413"/>
            <p14:sldId id="414"/>
            <p14:sldId id="356"/>
            <p14:sldId id="357"/>
            <p14:sldId id="394"/>
            <p14:sldId id="395"/>
            <p14:sldId id="400"/>
            <p14:sldId id="408"/>
            <p14:sldId id="401"/>
            <p14:sldId id="409"/>
            <p14:sldId id="415"/>
            <p14:sldId id="396"/>
            <p14:sldId id="397"/>
            <p14:sldId id="407"/>
            <p14:sldId id="398"/>
            <p14:sldId id="399"/>
            <p14:sldId id="355"/>
            <p14:sldId id="364"/>
            <p14:sldId id="365"/>
            <p14:sldId id="366"/>
            <p14:sldId id="367"/>
            <p14:sldId id="370"/>
            <p14:sldId id="368"/>
            <p14:sldId id="369"/>
            <p14:sldId id="371"/>
            <p14:sldId id="372"/>
            <p14:sldId id="373"/>
            <p14:sldId id="389"/>
            <p14:sldId id="405"/>
            <p14:sldId id="390"/>
            <p14:sldId id="406"/>
            <p14:sldId id="403"/>
            <p14:sldId id="391"/>
            <p14:sldId id="374"/>
            <p14:sldId id="416"/>
            <p14:sldId id="417"/>
            <p14:sldId id="375"/>
            <p14:sldId id="376"/>
            <p14:sldId id="377"/>
            <p14:sldId id="378"/>
            <p14:sldId id="418"/>
            <p14:sldId id="420"/>
            <p14:sldId id="421"/>
            <p14:sldId id="422"/>
            <p14:sldId id="423"/>
            <p14:sldId id="379"/>
            <p14:sldId id="380"/>
            <p14:sldId id="384"/>
            <p14:sldId id="381"/>
            <p14:sldId id="31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350F"/>
    <a:srgbClr val="FFCC99"/>
    <a:srgbClr val="FF3300"/>
    <a:srgbClr val="CC0000"/>
    <a:srgbClr val="A621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00" autoAdjust="0"/>
    <p:restoredTop sz="94641" autoAdjust="0"/>
  </p:normalViewPr>
  <p:slideViewPr>
    <p:cSldViewPr>
      <p:cViewPr varScale="1">
        <p:scale>
          <a:sx n="123" d="100"/>
          <a:sy n="123" d="100"/>
        </p:scale>
        <p:origin x="1056" y="11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2" y="0"/>
            <a:ext cx="4435925" cy="355208"/>
          </a:xfrm>
          <a:prstGeom prst="rect">
            <a:avLst/>
          </a:prstGeom>
          <a:noFill/>
          <a:ln w="9525">
            <a:noFill/>
            <a:miter lim="800000"/>
            <a:headEnd/>
            <a:tailEnd/>
          </a:ln>
          <a:effectLst/>
        </p:spPr>
        <p:txBody>
          <a:bodyPr vert="horz" wrap="square" lIns="97192" tIns="48596" rIns="97192" bIns="48596" numCol="1" anchor="t" anchorCtr="0" compatLnSpc="1">
            <a:prstTxWarp prst="textNoShape">
              <a:avLst/>
            </a:prstTxWarp>
          </a:bodyPr>
          <a:lstStyle>
            <a:lvl1pPr eaLnBrk="1" hangingPunct="1">
              <a:defRPr sz="1300">
                <a:latin typeface="Arial" charset="0"/>
              </a:defRPr>
            </a:lvl1pPr>
          </a:lstStyle>
          <a:p>
            <a:pPr>
              <a:defRPr/>
            </a:pPr>
            <a:endParaRPr lang="en-US"/>
          </a:p>
        </p:txBody>
      </p:sp>
      <p:sp>
        <p:nvSpPr>
          <p:cNvPr id="99331" name="Rectangle 3"/>
          <p:cNvSpPr>
            <a:spLocks noGrp="1" noChangeArrowheads="1"/>
          </p:cNvSpPr>
          <p:nvPr>
            <p:ph type="dt" sz="quarter" idx="1"/>
          </p:nvPr>
        </p:nvSpPr>
        <p:spPr bwMode="auto">
          <a:xfrm>
            <a:off x="5796371" y="0"/>
            <a:ext cx="4435925" cy="355208"/>
          </a:xfrm>
          <a:prstGeom prst="rect">
            <a:avLst/>
          </a:prstGeom>
          <a:noFill/>
          <a:ln w="9525">
            <a:noFill/>
            <a:miter lim="800000"/>
            <a:headEnd/>
            <a:tailEnd/>
          </a:ln>
          <a:effectLst/>
        </p:spPr>
        <p:txBody>
          <a:bodyPr vert="horz" wrap="square" lIns="97192" tIns="48596" rIns="97192" bIns="48596" numCol="1" anchor="t" anchorCtr="0" compatLnSpc="1">
            <a:prstTxWarp prst="textNoShape">
              <a:avLst/>
            </a:prstTxWarp>
          </a:bodyPr>
          <a:lstStyle>
            <a:lvl1pPr algn="r" eaLnBrk="1" hangingPunct="1">
              <a:defRPr sz="1300">
                <a:latin typeface="Arial" charset="0"/>
              </a:defRPr>
            </a:lvl1pPr>
          </a:lstStyle>
          <a:p>
            <a:pPr>
              <a:defRPr/>
            </a:pPr>
            <a:endParaRPr lang="en-US"/>
          </a:p>
        </p:txBody>
      </p:sp>
      <p:sp>
        <p:nvSpPr>
          <p:cNvPr id="99332" name="Rectangle 4"/>
          <p:cNvSpPr>
            <a:spLocks noGrp="1" noChangeArrowheads="1"/>
          </p:cNvSpPr>
          <p:nvPr>
            <p:ph type="ftr" sz="quarter" idx="2"/>
          </p:nvPr>
        </p:nvSpPr>
        <p:spPr bwMode="auto">
          <a:xfrm>
            <a:off x="2" y="6742881"/>
            <a:ext cx="4435925" cy="355208"/>
          </a:xfrm>
          <a:prstGeom prst="rect">
            <a:avLst/>
          </a:prstGeom>
          <a:noFill/>
          <a:ln w="9525">
            <a:noFill/>
            <a:miter lim="800000"/>
            <a:headEnd/>
            <a:tailEnd/>
          </a:ln>
          <a:effectLst/>
        </p:spPr>
        <p:txBody>
          <a:bodyPr vert="horz" wrap="square" lIns="97192" tIns="48596" rIns="97192" bIns="48596" numCol="1" anchor="b" anchorCtr="0" compatLnSpc="1">
            <a:prstTxWarp prst="textNoShape">
              <a:avLst/>
            </a:prstTxWarp>
          </a:bodyPr>
          <a:lstStyle>
            <a:lvl1pPr eaLnBrk="1" hangingPunct="1">
              <a:defRPr sz="1300">
                <a:latin typeface="Arial" charset="0"/>
              </a:defRPr>
            </a:lvl1pPr>
          </a:lstStyle>
          <a:p>
            <a:pPr>
              <a:defRPr/>
            </a:pPr>
            <a:endParaRPr lang="en-US"/>
          </a:p>
        </p:txBody>
      </p:sp>
      <p:sp>
        <p:nvSpPr>
          <p:cNvPr id="99333" name="Rectangle 5"/>
          <p:cNvSpPr>
            <a:spLocks noGrp="1" noChangeArrowheads="1"/>
          </p:cNvSpPr>
          <p:nvPr>
            <p:ph type="sldNum" sz="quarter" idx="3"/>
          </p:nvPr>
        </p:nvSpPr>
        <p:spPr bwMode="auto">
          <a:xfrm>
            <a:off x="5796371" y="6742881"/>
            <a:ext cx="4435925" cy="355208"/>
          </a:xfrm>
          <a:prstGeom prst="rect">
            <a:avLst/>
          </a:prstGeom>
          <a:noFill/>
          <a:ln w="9525">
            <a:noFill/>
            <a:miter lim="800000"/>
            <a:headEnd/>
            <a:tailEnd/>
          </a:ln>
          <a:effectLst/>
        </p:spPr>
        <p:txBody>
          <a:bodyPr vert="horz" wrap="square" lIns="97192" tIns="48596" rIns="97192" bIns="48596" numCol="1" anchor="b" anchorCtr="0" compatLnSpc="1">
            <a:prstTxWarp prst="textNoShape">
              <a:avLst/>
            </a:prstTxWarp>
          </a:bodyPr>
          <a:lstStyle>
            <a:lvl1pPr algn="r" eaLnBrk="1" hangingPunct="1">
              <a:defRPr sz="1300"/>
            </a:lvl1pPr>
          </a:lstStyle>
          <a:p>
            <a:pPr>
              <a:defRPr/>
            </a:pPr>
            <a:fld id="{153D7469-5A9A-4BA4-BF8F-2BBE7EF6E9E4}" type="slidenum">
              <a:rPr lang="en-US" altLang="en-US"/>
              <a:pPr>
                <a:defRPr/>
              </a:pPr>
              <a:t>‹#›</a:t>
            </a:fld>
            <a:endParaRPr lang="en-US" altLang="en-US"/>
          </a:p>
        </p:txBody>
      </p:sp>
    </p:spTree>
    <p:extLst>
      <p:ext uri="{BB962C8B-B14F-4D97-AF65-F5344CB8AC3E}">
        <p14:creationId xmlns:p14="http://schemas.microsoft.com/office/powerpoint/2010/main" val="4024252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435925" cy="356420"/>
          </a:xfrm>
          <a:prstGeom prst="rect">
            <a:avLst/>
          </a:prstGeom>
        </p:spPr>
        <p:txBody>
          <a:bodyPr vert="horz" lIns="97192" tIns="48596" rIns="97192" bIns="48596" rtlCol="0"/>
          <a:lstStyle>
            <a:lvl1pPr algn="l">
              <a:defRPr sz="1300"/>
            </a:lvl1pPr>
          </a:lstStyle>
          <a:p>
            <a:endParaRPr lang="en-AU"/>
          </a:p>
        </p:txBody>
      </p:sp>
      <p:sp>
        <p:nvSpPr>
          <p:cNvPr id="3" name="Date Placeholder 2"/>
          <p:cNvSpPr>
            <a:spLocks noGrp="1"/>
          </p:cNvSpPr>
          <p:nvPr>
            <p:ph type="dt" idx="1"/>
          </p:nvPr>
        </p:nvSpPr>
        <p:spPr>
          <a:xfrm>
            <a:off x="5796371" y="1"/>
            <a:ext cx="4435925" cy="356420"/>
          </a:xfrm>
          <a:prstGeom prst="rect">
            <a:avLst/>
          </a:prstGeom>
        </p:spPr>
        <p:txBody>
          <a:bodyPr vert="horz" lIns="97192" tIns="48596" rIns="97192" bIns="48596" rtlCol="0"/>
          <a:lstStyle>
            <a:lvl1pPr algn="r">
              <a:defRPr sz="1300"/>
            </a:lvl1pPr>
          </a:lstStyle>
          <a:p>
            <a:fld id="{A59DC24D-D3E0-474E-BCF2-61140B8F8617}" type="datetimeFigureOut">
              <a:rPr lang="en-AU" smtClean="0"/>
              <a:t>9/12/2016</a:t>
            </a:fld>
            <a:endParaRPr lang="en-AU"/>
          </a:p>
        </p:txBody>
      </p:sp>
      <p:sp>
        <p:nvSpPr>
          <p:cNvPr id="4" name="Slide Image Placeholder 3"/>
          <p:cNvSpPr>
            <a:spLocks noGrp="1" noRot="1" noChangeAspect="1"/>
          </p:cNvSpPr>
          <p:nvPr>
            <p:ph type="sldImg" idx="2"/>
          </p:nvPr>
        </p:nvSpPr>
        <p:spPr>
          <a:xfrm>
            <a:off x="3519488" y="887413"/>
            <a:ext cx="3195637" cy="2395537"/>
          </a:xfrm>
          <a:prstGeom prst="rect">
            <a:avLst/>
          </a:prstGeom>
          <a:noFill/>
          <a:ln w="12700">
            <a:solidFill>
              <a:prstClr val="black"/>
            </a:solidFill>
          </a:ln>
        </p:spPr>
        <p:txBody>
          <a:bodyPr vert="horz" lIns="97192" tIns="48596" rIns="97192" bIns="48596" rtlCol="0" anchor="ctr"/>
          <a:lstStyle/>
          <a:p>
            <a:endParaRPr lang="en-AU"/>
          </a:p>
        </p:txBody>
      </p:sp>
      <p:sp>
        <p:nvSpPr>
          <p:cNvPr id="5" name="Notes Placeholder 4"/>
          <p:cNvSpPr>
            <a:spLocks noGrp="1"/>
          </p:cNvSpPr>
          <p:nvPr>
            <p:ph type="body" sz="quarter" idx="3"/>
          </p:nvPr>
        </p:nvSpPr>
        <p:spPr>
          <a:xfrm>
            <a:off x="1024389" y="3416296"/>
            <a:ext cx="8185836" cy="2795592"/>
          </a:xfrm>
          <a:prstGeom prst="rect">
            <a:avLst/>
          </a:prstGeom>
        </p:spPr>
        <p:txBody>
          <a:bodyPr vert="horz" lIns="97192" tIns="48596" rIns="97192" bIns="485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2" y="6742881"/>
            <a:ext cx="4435925" cy="356420"/>
          </a:xfrm>
          <a:prstGeom prst="rect">
            <a:avLst/>
          </a:prstGeom>
        </p:spPr>
        <p:txBody>
          <a:bodyPr vert="horz" lIns="97192" tIns="48596" rIns="97192" bIns="48596" rtlCol="0" anchor="b"/>
          <a:lstStyle>
            <a:lvl1pPr algn="l">
              <a:defRPr sz="1300"/>
            </a:lvl1pPr>
          </a:lstStyle>
          <a:p>
            <a:endParaRPr lang="en-AU"/>
          </a:p>
        </p:txBody>
      </p:sp>
      <p:sp>
        <p:nvSpPr>
          <p:cNvPr id="7" name="Slide Number Placeholder 6"/>
          <p:cNvSpPr>
            <a:spLocks noGrp="1"/>
          </p:cNvSpPr>
          <p:nvPr>
            <p:ph type="sldNum" sz="quarter" idx="5"/>
          </p:nvPr>
        </p:nvSpPr>
        <p:spPr>
          <a:xfrm>
            <a:off x="5796371" y="6742881"/>
            <a:ext cx="4435925" cy="356420"/>
          </a:xfrm>
          <a:prstGeom prst="rect">
            <a:avLst/>
          </a:prstGeom>
        </p:spPr>
        <p:txBody>
          <a:bodyPr vert="horz" lIns="97192" tIns="48596" rIns="97192" bIns="48596" rtlCol="0" anchor="b"/>
          <a:lstStyle>
            <a:lvl1pPr algn="r">
              <a:defRPr sz="1300"/>
            </a:lvl1pPr>
          </a:lstStyle>
          <a:p>
            <a:fld id="{0D4B4B5B-0881-425A-B404-112A16559EC7}" type="slidenum">
              <a:rPr lang="en-AU" smtClean="0"/>
              <a:t>‹#›</a:t>
            </a:fld>
            <a:endParaRPr lang="en-AU"/>
          </a:p>
        </p:txBody>
      </p:sp>
    </p:spTree>
    <p:extLst>
      <p:ext uri="{BB962C8B-B14F-4D97-AF65-F5344CB8AC3E}">
        <p14:creationId xmlns:p14="http://schemas.microsoft.com/office/powerpoint/2010/main" val="357758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0D4B4B5B-0881-425A-B404-112A16559EC7}" type="slidenum">
              <a:rPr lang="en-AU" smtClean="0"/>
              <a:t>1</a:t>
            </a:fld>
            <a:endParaRPr lang="en-AU"/>
          </a:p>
        </p:txBody>
      </p:sp>
    </p:spTree>
    <p:extLst>
      <p:ext uri="{BB962C8B-B14F-4D97-AF65-F5344CB8AC3E}">
        <p14:creationId xmlns:p14="http://schemas.microsoft.com/office/powerpoint/2010/main" val="228637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47675" y="3086100"/>
            <a:ext cx="8240713" cy="33051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ctr"/>
          <a:lstStyle>
            <a:lvl1pPr algn="ctr">
              <a:defRPr sz="4000" cap="none">
                <a:solidFill>
                  <a:schemeClr val="accent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p:cNvSpPr>
            <a:spLocks noGrp="1"/>
          </p:cNvSpPr>
          <p:nvPr>
            <p:ph type="subTitle" idx="1"/>
          </p:nvPr>
        </p:nvSpPr>
        <p:spPr>
          <a:xfrm>
            <a:off x="581192" y="2495444"/>
            <a:ext cx="7989752" cy="590321"/>
          </a:xfrm>
        </p:spPr>
        <p:txBody>
          <a:bodyPr>
            <a:normAutofit/>
          </a:bodyPr>
          <a:lstStyle>
            <a:lvl1pPr marL="0" indent="0" algn="ctr">
              <a:buNone/>
              <a:defRPr sz="1600" cap="none">
                <a:solidFill>
                  <a:schemeClr val="accent2"/>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fld id="{D8BC0755-0201-4223-B3B2-41BF75DD6D9B}" type="datetime1">
              <a:rPr lang="en-AU" smtClean="0"/>
              <a:t>9/12/2016</a:t>
            </a:fld>
            <a:endParaRPr lang="en-AU"/>
          </a:p>
        </p:txBody>
      </p:sp>
      <p:sp>
        <p:nvSpPr>
          <p:cNvPr id="6"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C0E5BE34-40E5-43B1-8021-7A30C003997D}" type="slidenum">
              <a:rPr lang="en-US" altLang="en-US"/>
              <a:pPr>
                <a:defRPr/>
              </a:pPr>
              <a:t>‹#›</a:t>
            </a:fld>
            <a:endParaRPr lang="en-US" altLang="en-US"/>
          </a:p>
        </p:txBody>
      </p:sp>
    </p:spTree>
    <p:extLst>
      <p:ext uri="{BB962C8B-B14F-4D97-AF65-F5344CB8AC3E}">
        <p14:creationId xmlns:p14="http://schemas.microsoft.com/office/powerpoint/2010/main" val="71344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nchor="ctr"/>
          <a:lstStyle>
            <a:lvl1pPr>
              <a:defRPr cap="none"/>
            </a:lvl1p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nchor="t"/>
          <a:lstStyle>
            <a:lvl1pPr>
              <a:defRPr sz="2400">
                <a:solidFill>
                  <a:schemeClr val="tx1"/>
                </a:solidFill>
                <a:latin typeface="Times New Roman" panose="02020603050405020304" pitchFamily="18" charset="0"/>
                <a:cs typeface="Times New Roman" panose="02020603050405020304" pitchFamily="18" charset="0"/>
              </a:defRPr>
            </a:lvl1pPr>
            <a:lvl2pPr>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5492750" y="6321425"/>
            <a:ext cx="2133600" cy="365125"/>
          </a:xfrm>
        </p:spPr>
        <p:txBody>
          <a:bodyPr anchor="b"/>
          <a:lstStyle>
            <a:lvl1pPr>
              <a:defRPr/>
            </a:lvl1pPr>
          </a:lstStyle>
          <a:p>
            <a:pPr>
              <a:defRPr/>
            </a:pPr>
            <a:fld id="{9127D760-FD83-43AE-8C4D-791A874DC3CF}" type="datetime1">
              <a:rPr lang="en-AU" smtClean="0"/>
              <a:t>9/12/2016</a:t>
            </a:fld>
            <a:endParaRPr lang="en-AU" dirty="0"/>
          </a:p>
        </p:txBody>
      </p:sp>
      <p:sp>
        <p:nvSpPr>
          <p:cNvPr id="7" name="Slide Number Placeholder 5"/>
          <p:cNvSpPr>
            <a:spLocks noGrp="1"/>
          </p:cNvSpPr>
          <p:nvPr>
            <p:ph type="sldNum" sz="quarter" idx="12"/>
          </p:nvPr>
        </p:nvSpPr>
        <p:spPr>
          <a:xfrm>
            <a:off x="7800975" y="6321425"/>
            <a:ext cx="769938" cy="365125"/>
          </a:xfrm>
        </p:spPr>
        <p:txBody>
          <a:bodyPr anchor="b"/>
          <a:lstStyle>
            <a:lvl1pPr>
              <a:defRPr/>
            </a:lvl1pPr>
          </a:lstStyle>
          <a:p>
            <a:pPr>
              <a:defRPr/>
            </a:pPr>
            <a:fld id="{D7CD5F20-322B-4B30-B76D-88BC9D4329C9}" type="slidenum">
              <a:rPr lang="en-US" altLang="en-US"/>
              <a:pPr>
                <a:defRPr/>
              </a:pPr>
              <a:t>‹#›</a:t>
            </a:fld>
            <a:endParaRPr lang="en-US" altLang="en-US" dirty="0"/>
          </a:p>
        </p:txBody>
      </p:sp>
    </p:spTree>
    <p:extLst>
      <p:ext uri="{BB962C8B-B14F-4D97-AF65-F5344CB8AC3E}">
        <p14:creationId xmlns:p14="http://schemas.microsoft.com/office/powerpoint/2010/main" val="194484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spect="1"/>
          </p:cNvSpPr>
          <p:nvPr/>
        </p:nvSpPr>
        <p:spPr>
          <a:xfrm>
            <a:off x="452438" y="5141913"/>
            <a:ext cx="8239125" cy="12588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fld id="{B5698808-2709-4691-B8DB-C7704B4FD239}" type="datetime1">
              <a:rPr lang="en-AU" smtClean="0"/>
              <a:t>9/12/2016</a:t>
            </a:fld>
            <a:endParaRPr lang="en-AU"/>
          </a:p>
        </p:txBody>
      </p:sp>
      <p:sp>
        <p:nvSpPr>
          <p:cNvPr id="6"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B59971F4-7D12-45C5-B380-AE5F49DC11EF}" type="slidenum">
              <a:rPr lang="en-US" altLang="en-US"/>
              <a:pPr>
                <a:defRPr/>
              </a:pPr>
              <a:t>‹#›</a:t>
            </a:fld>
            <a:endParaRPr lang="en-US" altLang="en-US"/>
          </a:p>
        </p:txBody>
      </p:sp>
    </p:spTree>
    <p:extLst>
      <p:ext uri="{BB962C8B-B14F-4D97-AF65-F5344CB8AC3E}">
        <p14:creationId xmlns:p14="http://schemas.microsoft.com/office/powerpoint/2010/main" val="155443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nchor="ctr"/>
          <a:lstStyle>
            <a:lvl1pPr>
              <a:defRPr cap="none"/>
            </a:lvl1p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D909BA93-4D40-4EBB-AB45-3D342544E0CB}" type="datetime1">
              <a:rPr lang="en-AU" smtClean="0"/>
              <a:t>9/12/2016</a:t>
            </a:fld>
            <a:endParaRPr lang="en-AU"/>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65086D18-2C99-47FD-9C71-0BC1A25A92A7}" type="slidenum">
              <a:rPr lang="en-US" altLang="en-US"/>
              <a:pPr>
                <a:defRPr/>
              </a:pPr>
              <a:t>‹#›</a:t>
            </a:fld>
            <a:endParaRPr lang="en-US" altLang="en-US"/>
          </a:p>
        </p:txBody>
      </p:sp>
    </p:spTree>
    <p:extLst>
      <p:ext uri="{BB962C8B-B14F-4D97-AF65-F5344CB8AC3E}">
        <p14:creationId xmlns:p14="http://schemas.microsoft.com/office/powerpoint/2010/main" val="1765172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A62C5606-3598-4FD4-8B51-1E56A15DBA4B}" type="datetime1">
              <a:rPr lang="en-AU" smtClean="0"/>
              <a:t>9/12/2016</a:t>
            </a:fld>
            <a:endParaRPr lang="en-AU"/>
          </a:p>
        </p:txBody>
      </p:sp>
      <p:sp>
        <p:nvSpPr>
          <p:cNvPr id="9" name="Footer Placeholder 7"/>
          <p:cNvSpPr>
            <a:spLocks noGrp="1"/>
          </p:cNvSpPr>
          <p:nvPr>
            <p:ph type="ftr" sz="quarter" idx="11"/>
          </p:nvPr>
        </p:nvSpPr>
        <p:spPr/>
        <p:txBody>
          <a:bodyPr/>
          <a:lstStyle>
            <a:lvl1pPr>
              <a:defRPr/>
            </a:lvl1pPr>
          </a:lstStyle>
          <a:p>
            <a:pPr>
              <a:defRPr/>
            </a:pPr>
            <a:endParaRPr lang="en-US" dirty="0"/>
          </a:p>
        </p:txBody>
      </p:sp>
      <p:sp>
        <p:nvSpPr>
          <p:cNvPr id="10" name="Slide Number Placeholder 8"/>
          <p:cNvSpPr>
            <a:spLocks noGrp="1"/>
          </p:cNvSpPr>
          <p:nvPr>
            <p:ph type="sldNum" sz="quarter" idx="12"/>
          </p:nvPr>
        </p:nvSpPr>
        <p:spPr/>
        <p:txBody>
          <a:bodyPr/>
          <a:lstStyle>
            <a:lvl1pPr>
              <a:defRPr/>
            </a:lvl1pPr>
          </a:lstStyle>
          <a:p>
            <a:pPr>
              <a:defRPr/>
            </a:pPr>
            <a:fld id="{CE26D0C0-AC84-4B3C-BE1F-C1A5B82AF302}" type="slidenum">
              <a:rPr lang="en-US" altLang="en-US"/>
              <a:pPr>
                <a:defRPr/>
              </a:pPr>
              <a:t>‹#›</a:t>
            </a:fld>
            <a:endParaRPr lang="en-US" altLang="en-US"/>
          </a:p>
        </p:txBody>
      </p:sp>
    </p:spTree>
    <p:extLst>
      <p:ext uri="{BB962C8B-B14F-4D97-AF65-F5344CB8AC3E}">
        <p14:creationId xmlns:p14="http://schemas.microsoft.com/office/powerpoint/2010/main" val="53441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nchor="ctr"/>
          <a:lstStyle>
            <a:lvl1pPr>
              <a:defRPr cap="none"/>
            </a:lvl1pPr>
          </a:lstStyle>
          <a:p>
            <a:r>
              <a:rPr lang="en-US"/>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BB0EE899-FBE2-4135-87CE-84C90CE0546F}" type="datetime1">
              <a:rPr lang="en-AU" smtClean="0"/>
              <a:t>9/12/2016</a:t>
            </a:fld>
            <a:endParaRPr lang="en-AU"/>
          </a:p>
        </p:txBody>
      </p:sp>
      <p:sp>
        <p:nvSpPr>
          <p:cNvPr id="5" name="Footer Placeholder 3"/>
          <p:cNvSpPr>
            <a:spLocks noGrp="1"/>
          </p:cNvSpPr>
          <p:nvPr>
            <p:ph type="ftr" sz="quarter" idx="11"/>
          </p:nvPr>
        </p:nvSpPr>
        <p:spPr/>
        <p:txBody>
          <a:bodyPr/>
          <a:lstStyle>
            <a:lvl1pPr>
              <a:defRPr/>
            </a:lvl1pPr>
          </a:lstStyle>
          <a:p>
            <a:pPr>
              <a:defRPr/>
            </a:pP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A243728C-F7DD-49FA-BEF0-AA2B97A9C8EA}" type="slidenum">
              <a:rPr lang="en-US" altLang="en-US"/>
              <a:pPr>
                <a:defRPr/>
              </a:pPr>
              <a:t>‹#›</a:t>
            </a:fld>
            <a:endParaRPr lang="en-US" altLang="en-US"/>
          </a:p>
        </p:txBody>
      </p:sp>
      <p:sp>
        <p:nvSpPr>
          <p:cNvPr id="8" name="Content Placeholder 2"/>
          <p:cNvSpPr>
            <a:spLocks noGrp="1"/>
          </p:cNvSpPr>
          <p:nvPr>
            <p:ph idx="1"/>
          </p:nvPr>
        </p:nvSpPr>
        <p:spPr>
          <a:xfrm>
            <a:off x="581192" y="2228003"/>
            <a:ext cx="7989752" cy="3630795"/>
          </a:xfrm>
        </p:spPr>
        <p:txBody>
          <a:bodyPr anchor="t"/>
          <a:lstStyle>
            <a:lvl1pPr>
              <a:defRPr sz="2400">
                <a:solidFill>
                  <a:schemeClr val="tx1"/>
                </a:solidFill>
                <a:latin typeface="Times New Roman" panose="02020603050405020304" pitchFamily="18" charset="0"/>
                <a:cs typeface="Times New Roman" panose="02020603050405020304" pitchFamily="18" charset="0"/>
              </a:defRPr>
            </a:lvl1pPr>
            <a:lvl2pPr>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483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46EA7D-E342-4137-B695-733AD1E99025}" type="datetime1">
              <a:rPr lang="en-AU" smtClean="0"/>
              <a:t>9/12/2016</a:t>
            </a:fld>
            <a:endParaRPr lang="en-AU"/>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BDD1C82-410A-4AF8-8103-CFDF0B2066FB}" type="slidenum">
              <a:rPr lang="en-US" altLang="en-US"/>
              <a:pPr>
                <a:defRPr/>
              </a:pPr>
              <a:t>‹#›</a:t>
            </a:fld>
            <a:endParaRPr lang="en-US" altLang="en-US"/>
          </a:p>
        </p:txBody>
      </p:sp>
      <p:sp>
        <p:nvSpPr>
          <p:cNvPr id="5" name="Content Placeholder 2"/>
          <p:cNvSpPr>
            <a:spLocks noGrp="1"/>
          </p:cNvSpPr>
          <p:nvPr>
            <p:ph idx="1"/>
          </p:nvPr>
        </p:nvSpPr>
        <p:spPr>
          <a:xfrm>
            <a:off x="581192" y="762001"/>
            <a:ext cx="7989752" cy="5096798"/>
          </a:xfrm>
        </p:spPr>
        <p:txBody>
          <a:bodyPr anchor="t"/>
          <a:lstStyle>
            <a:lvl1pPr>
              <a:defRPr sz="2400">
                <a:solidFill>
                  <a:schemeClr val="tx1"/>
                </a:solidFill>
                <a:latin typeface="Times New Roman" panose="02020603050405020304" pitchFamily="18" charset="0"/>
                <a:cs typeface="Times New Roman" panose="02020603050405020304" pitchFamily="18" charset="0"/>
              </a:defRPr>
            </a:lvl1pPr>
            <a:lvl2pPr>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036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a:spLocks noChangeAspect="1"/>
          </p:cNvSpPr>
          <p:nvPr/>
        </p:nvSpPr>
        <p:spPr>
          <a:xfrm>
            <a:off x="452438" y="5141913"/>
            <a:ext cx="8239125" cy="12747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fld id="{DE253638-C2EB-4DEE-A7FC-0B8359E032C5}" type="datetime1">
              <a:rPr lang="en-AU" smtClean="0"/>
              <a:t>9/12/2016</a:t>
            </a:fld>
            <a:endParaRPr lang="en-AU"/>
          </a:p>
        </p:txBody>
      </p:sp>
      <p:sp>
        <p:nvSpPr>
          <p:cNvPr id="7"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a:defRPr/>
            </a:pPr>
            <a:fld id="{8DCA8398-9F63-49E2-BCB0-B28D0AF03960}" type="slidenum">
              <a:rPr lang="en-US" altLang="en-US"/>
              <a:pPr>
                <a:defRPr/>
              </a:pPr>
              <a:t>‹#›</a:t>
            </a:fld>
            <a:endParaRPr lang="en-US" altLang="en-US"/>
          </a:p>
        </p:txBody>
      </p:sp>
    </p:spTree>
    <p:extLst>
      <p:ext uri="{BB962C8B-B14F-4D97-AF65-F5344CB8AC3E}">
        <p14:creationId xmlns:p14="http://schemas.microsoft.com/office/powerpoint/2010/main" val="157971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F85B93-CE1B-4961-B335-7149A9E36FAA}" type="datetime1">
              <a:rPr lang="en-AU" smtClean="0"/>
              <a:t>9/12/2016</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FC48827-E918-4FCC-99BF-0F5523062EC6}" type="slidenum">
              <a:rPr lang="en-US" altLang="en-US"/>
              <a:pPr>
                <a:defRPr/>
              </a:pPr>
              <a:t>‹#›</a:t>
            </a:fld>
            <a:endParaRPr lang="en-US" altLang="en-US"/>
          </a:p>
        </p:txBody>
      </p:sp>
    </p:spTree>
    <p:extLst>
      <p:ext uri="{BB962C8B-B14F-4D97-AF65-F5344CB8AC3E}">
        <p14:creationId xmlns:p14="http://schemas.microsoft.com/office/powerpoint/2010/main" val="299788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41D8ECF-6F35-4B44-9A98-7EB7B09B03BD}" type="datetime1">
              <a:rPr lang="en-AU" smtClean="0"/>
              <a:t>9/12/2016</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DCB4FBE-6262-4474-81D2-402D71C72B2F}" type="slidenum">
              <a:rPr lang="en-US" altLang="en-US"/>
              <a:pPr>
                <a:defRPr/>
              </a:pPr>
              <a:t>‹#›</a:t>
            </a:fld>
            <a:endParaRPr lang="en-US" altLang="en-US"/>
          </a:p>
        </p:txBody>
      </p:sp>
    </p:spTree>
    <p:extLst>
      <p:ext uri="{BB962C8B-B14F-4D97-AF65-F5344CB8AC3E}">
        <p14:creationId xmlns:p14="http://schemas.microsoft.com/office/powerpoint/2010/main" val="1196095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a:spLocks noChangeAspect="1"/>
          </p:cNvSpPr>
          <p:nvPr/>
        </p:nvSpPr>
        <p:spPr>
          <a:xfrm>
            <a:off x="6629400" y="600075"/>
            <a:ext cx="2057400" cy="5816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a:xfrm>
            <a:off x="6745288" y="5956300"/>
            <a:ext cx="947737" cy="365125"/>
          </a:xfrm>
        </p:spPr>
        <p:txBody>
          <a:bodyPr/>
          <a:lstStyle>
            <a:lvl1pPr>
              <a:defRPr>
                <a:solidFill>
                  <a:schemeClr val="accent1">
                    <a:lumMod val="75000"/>
                    <a:lumOff val="25000"/>
                  </a:schemeClr>
                </a:solidFill>
              </a:defRPr>
            </a:lvl1pPr>
          </a:lstStyle>
          <a:p>
            <a:pPr>
              <a:defRPr/>
            </a:pPr>
            <a:fld id="{7B549FBA-B464-4B1C-A391-AAFF4F4983C4}" type="datetime1">
              <a:rPr lang="en-AU" smtClean="0"/>
              <a:t>9/12/2016</a:t>
            </a:fld>
            <a:endParaRPr lang="en-AU"/>
          </a:p>
        </p:txBody>
      </p:sp>
      <p:sp>
        <p:nvSpPr>
          <p:cNvPr id="6" name="Footer Placeholder 4"/>
          <p:cNvSpPr>
            <a:spLocks noGrp="1"/>
          </p:cNvSpPr>
          <p:nvPr>
            <p:ph type="ftr" sz="quarter" idx="11"/>
          </p:nvPr>
        </p:nvSpPr>
        <p:spPr>
          <a:xfrm>
            <a:off x="581025" y="5951538"/>
            <a:ext cx="5922963" cy="365125"/>
          </a:xfrm>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3E7CB389-D827-489A-893D-204B786E6710}" type="slidenum">
              <a:rPr lang="en-US" altLang="en-US"/>
              <a:pPr>
                <a:defRPr/>
              </a:pPr>
              <a:t>‹#›</a:t>
            </a:fld>
            <a:endParaRPr lang="en-US" altLang="en-US"/>
          </a:p>
        </p:txBody>
      </p:sp>
    </p:spTree>
    <p:extLst>
      <p:ext uri="{BB962C8B-B14F-4D97-AF65-F5344CB8AC3E}">
        <p14:creationId xmlns:p14="http://schemas.microsoft.com/office/powerpoint/2010/main" val="1411579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p:txBody>
          <a:bodyPr/>
          <a:lstStyle>
            <a:lvl1pPr>
              <a:defRPr/>
            </a:lvl1pPr>
          </a:lstStyle>
          <a:p>
            <a:pPr>
              <a:defRPr/>
            </a:pPr>
            <a:endParaRPr lang="en-US" dirty="0"/>
          </a:p>
        </p:txBody>
      </p:sp>
      <p:sp>
        <p:nvSpPr>
          <p:cNvPr id="6" name="Rectangle 6"/>
          <p:cNvSpPr>
            <a:spLocks noGrp="1" noChangeArrowheads="1"/>
          </p:cNvSpPr>
          <p:nvPr>
            <p:ph type="sldNum" sz="quarter" idx="11"/>
          </p:nvPr>
        </p:nvSpPr>
        <p:spPr/>
        <p:txBody>
          <a:bodyPr/>
          <a:lstStyle>
            <a:lvl1pPr>
              <a:defRPr/>
            </a:lvl1pPr>
          </a:lstStyle>
          <a:p>
            <a:pPr>
              <a:defRPr/>
            </a:pPr>
            <a:fld id="{861780DA-A69C-4695-A15E-97819B8AE303}" type="slidenum">
              <a:rPr lang="en-US" altLang="en-US"/>
              <a:pPr>
                <a:defRPr/>
              </a:pPr>
              <a:t>‹#›</a:t>
            </a:fld>
            <a:endParaRPr lang="en-US" altLang="en-US"/>
          </a:p>
        </p:txBody>
      </p:sp>
    </p:spTree>
    <p:extLst>
      <p:ext uri="{BB962C8B-B14F-4D97-AF65-F5344CB8AC3E}">
        <p14:creationId xmlns:p14="http://schemas.microsoft.com/office/powerpoint/2010/main" val="360524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76200"/>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p:txBody>
          <a:bodyPr/>
          <a:lstStyle>
            <a:lvl1pPr>
              <a:defRPr/>
            </a:lvl1pPr>
          </a:lstStyle>
          <a:p>
            <a:pPr>
              <a:defRPr/>
            </a:pPr>
            <a:endParaRPr lang="en-US" dirty="0"/>
          </a:p>
        </p:txBody>
      </p:sp>
      <p:sp>
        <p:nvSpPr>
          <p:cNvPr id="8" name="Rectangle 6"/>
          <p:cNvSpPr>
            <a:spLocks noGrp="1" noChangeArrowheads="1"/>
          </p:cNvSpPr>
          <p:nvPr>
            <p:ph type="sldNum" sz="quarter" idx="11"/>
          </p:nvPr>
        </p:nvSpPr>
        <p:spPr/>
        <p:txBody>
          <a:bodyPr/>
          <a:lstStyle>
            <a:lvl1pPr>
              <a:defRPr/>
            </a:lvl1pPr>
          </a:lstStyle>
          <a:p>
            <a:pPr>
              <a:defRPr/>
            </a:pPr>
            <a:fld id="{5109D992-0B91-42CD-B381-105ED94ADB62}" type="slidenum">
              <a:rPr lang="en-US" altLang="en-US"/>
              <a:pPr>
                <a:defRPr/>
              </a:pPr>
              <a:t>‹#›</a:t>
            </a:fld>
            <a:endParaRPr lang="en-US" altLang="en-US"/>
          </a:p>
        </p:txBody>
      </p:sp>
    </p:spTree>
    <p:extLst>
      <p:ext uri="{BB962C8B-B14F-4D97-AF65-F5344CB8AC3E}">
        <p14:creationId xmlns:p14="http://schemas.microsoft.com/office/powerpoint/2010/main" val="3343385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025" y="687388"/>
            <a:ext cx="7989888" cy="108267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7" name="Text Placeholder 2"/>
          <p:cNvSpPr>
            <a:spLocks noGrp="1"/>
          </p:cNvSpPr>
          <p:nvPr>
            <p:ph type="body" idx="1"/>
          </p:nvPr>
        </p:nvSpPr>
        <p:spPr bwMode="auto">
          <a:xfrm>
            <a:off x="581025" y="2227263"/>
            <a:ext cx="7989888"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5492750" y="6329363"/>
            <a:ext cx="2133600" cy="365125"/>
          </a:xfrm>
          <a:prstGeom prst="rect">
            <a:avLst/>
          </a:prstGeom>
        </p:spPr>
        <p:txBody>
          <a:bodyPr vert="horz" lIns="91440" tIns="45720" rIns="91440" bIns="45720" rtlCol="0" anchor="ctr"/>
          <a:lstStyle>
            <a:lvl1pPr algn="r" eaLnBrk="1" hangingPunct="1">
              <a:defRPr sz="900">
                <a:solidFill>
                  <a:schemeClr val="accent2"/>
                </a:solidFill>
              </a:defRPr>
            </a:lvl1pPr>
          </a:lstStyle>
          <a:p>
            <a:pPr>
              <a:defRPr/>
            </a:pPr>
            <a:fld id="{E54662B4-1BE2-4036-89BD-9FCB4ABBB704}" type="datetime1">
              <a:rPr lang="en-AU" smtClean="0"/>
              <a:t>9/12/2016</a:t>
            </a:fld>
            <a:endParaRPr lang="en-AU"/>
          </a:p>
        </p:txBody>
      </p:sp>
      <p:sp>
        <p:nvSpPr>
          <p:cNvPr id="5" name="Footer Placeholder 4"/>
          <p:cNvSpPr>
            <a:spLocks noGrp="1"/>
          </p:cNvSpPr>
          <p:nvPr>
            <p:ph type="ftr" sz="quarter" idx="3"/>
          </p:nvPr>
        </p:nvSpPr>
        <p:spPr>
          <a:xfrm>
            <a:off x="447675" y="6324600"/>
            <a:ext cx="4870450" cy="365125"/>
          </a:xfrm>
          <a:prstGeom prst="rect">
            <a:avLst/>
          </a:prstGeom>
        </p:spPr>
        <p:txBody>
          <a:bodyPr vert="horz" lIns="91440" tIns="45720" rIns="91440" bIns="45720" rtlCol="0" anchor="ctr"/>
          <a:lstStyle>
            <a:lvl1pPr algn="l" eaLnBrk="1" hangingPunct="1">
              <a:defRPr sz="900" cap="all">
                <a:solidFill>
                  <a:schemeClr val="accent2"/>
                </a:solidFill>
              </a:defRPr>
            </a:lvl1pPr>
          </a:lstStyle>
          <a:p>
            <a:pPr>
              <a:defRPr/>
            </a:pPr>
            <a:endParaRPr lang="en-US" dirty="0"/>
          </a:p>
        </p:txBody>
      </p:sp>
      <p:sp>
        <p:nvSpPr>
          <p:cNvPr id="6" name="Slide Number Placeholder 5"/>
          <p:cNvSpPr>
            <a:spLocks noGrp="1"/>
          </p:cNvSpPr>
          <p:nvPr>
            <p:ph type="sldNum" sz="quarter" idx="4"/>
          </p:nvPr>
        </p:nvSpPr>
        <p:spPr>
          <a:xfrm>
            <a:off x="7800975" y="6324600"/>
            <a:ext cx="769938" cy="365125"/>
          </a:xfrm>
          <a:prstGeom prst="rect">
            <a:avLst/>
          </a:prstGeom>
        </p:spPr>
        <p:txBody>
          <a:bodyPr vert="horz" lIns="91440" tIns="45720" rIns="91440" bIns="45720" rtlCol="0" anchor="ctr"/>
          <a:lstStyle>
            <a:lvl1pPr algn="r" eaLnBrk="1" hangingPunct="1">
              <a:defRPr sz="900">
                <a:solidFill>
                  <a:schemeClr val="accent2"/>
                </a:solidFill>
              </a:defRPr>
            </a:lvl1pPr>
          </a:lstStyle>
          <a:p>
            <a:pPr>
              <a:defRPr/>
            </a:pPr>
            <a:fld id="{B7917C29-249A-4D55-9CD0-9C3ABCB21D18}" type="slidenum">
              <a:rPr lang="en-US" altLang="en-US"/>
              <a:pPr>
                <a:defRPr/>
              </a:pPr>
              <a:t>‹#›</a:t>
            </a:fld>
            <a:endParaRPr lang="en-US" altLang="en-US"/>
          </a:p>
        </p:txBody>
      </p:sp>
      <p:sp>
        <p:nvSpPr>
          <p:cNvPr id="9" name="Rectangle 8"/>
          <p:cNvSpPr/>
          <p:nvPr/>
        </p:nvSpPr>
        <p:spPr>
          <a:xfrm>
            <a:off x="447675" y="441325"/>
            <a:ext cx="2720975" cy="107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5350" y="441325"/>
            <a:ext cx="2711450" cy="10795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275" y="441325"/>
            <a:ext cx="2711450" cy="1079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86" r:id="rId7"/>
    <p:sldLayoutId id="2147483794" r:id="rId8"/>
    <p:sldLayoutId id="2147483787" r:id="rId9"/>
    <p:sldLayoutId id="2147483795" r:id="rId10"/>
    <p:sldLayoutId id="2147483796" r:id="rId11"/>
    <p:sldLayoutId id="2147483797" r:id="rId12"/>
    <p:sldLayoutId id="2147483798" r:id="rId13"/>
  </p:sldLayoutIdLst>
  <p:hf hdr="0" ftr="0" dt="0"/>
  <p:txStyles>
    <p:titleStyle>
      <a:lvl1pPr algn="l" defTabSz="457200" rtl="0" eaLnBrk="0" fontAlgn="base" hangingPunct="0">
        <a:spcBef>
          <a:spcPct val="0"/>
        </a:spcBef>
        <a:spcAft>
          <a:spcPct val="0"/>
        </a:spcAft>
        <a:defRPr sz="2800" kern="1200" cap="all">
          <a:solidFill>
            <a:schemeClr val="bg1"/>
          </a:solidFill>
          <a:latin typeface="+mj-lt"/>
          <a:ea typeface="+mj-ea"/>
          <a:cs typeface="+mj-cs"/>
        </a:defRPr>
      </a:lvl1pPr>
      <a:lvl2pPr algn="l" defTabSz="457200" rtl="0" eaLnBrk="0" fontAlgn="base" hangingPunct="0">
        <a:spcBef>
          <a:spcPct val="0"/>
        </a:spcBef>
        <a:spcAft>
          <a:spcPct val="0"/>
        </a:spcAft>
        <a:defRPr sz="2800">
          <a:solidFill>
            <a:schemeClr val="bg1"/>
          </a:solidFill>
          <a:latin typeface="Gill Sans MT" panose="020B0502020104020203" pitchFamily="34" charset="0"/>
        </a:defRPr>
      </a:lvl2pPr>
      <a:lvl3pPr algn="l" defTabSz="457200" rtl="0" eaLnBrk="0" fontAlgn="base" hangingPunct="0">
        <a:spcBef>
          <a:spcPct val="0"/>
        </a:spcBef>
        <a:spcAft>
          <a:spcPct val="0"/>
        </a:spcAft>
        <a:defRPr sz="2800">
          <a:solidFill>
            <a:schemeClr val="bg1"/>
          </a:solidFill>
          <a:latin typeface="Gill Sans MT" panose="020B0502020104020203" pitchFamily="34" charset="0"/>
        </a:defRPr>
      </a:lvl3pPr>
      <a:lvl4pPr algn="l" defTabSz="457200" rtl="0" eaLnBrk="0" fontAlgn="base" hangingPunct="0">
        <a:spcBef>
          <a:spcPct val="0"/>
        </a:spcBef>
        <a:spcAft>
          <a:spcPct val="0"/>
        </a:spcAft>
        <a:defRPr sz="2800">
          <a:solidFill>
            <a:schemeClr val="bg1"/>
          </a:solidFill>
          <a:latin typeface="Gill Sans MT" panose="020B0502020104020203" pitchFamily="34" charset="0"/>
        </a:defRPr>
      </a:lvl4pPr>
      <a:lvl5pPr algn="l" defTabSz="457200" rtl="0" eaLnBrk="0" fontAlgn="base" hangingPunct="0">
        <a:spcBef>
          <a:spcPct val="0"/>
        </a:spcBef>
        <a:spcAft>
          <a:spcPct val="0"/>
        </a:spcAft>
        <a:defRPr sz="2800">
          <a:solidFill>
            <a:schemeClr val="bg1"/>
          </a:solidFill>
          <a:latin typeface="Gill Sans MT" panose="020B0502020104020203"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kern="1200">
          <a:solidFill>
            <a:schemeClr val="tx2"/>
          </a:solidFill>
          <a:latin typeface="+mn-lt"/>
          <a:ea typeface="+mn-ea"/>
          <a:cs typeface="+mn-cs"/>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theverge.com/2014/1/26/5348640/google-deepmind-acquisition-robotics-ai"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deepmind.com/publications.html" TargetMode="Externa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research.facebook.com/ai"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research.microsoft.com/en-us/groups/ai/"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Supervised_learning" TargetMode="External"/><Relationship Id="rId2" Type="http://schemas.openxmlformats.org/officeDocument/2006/relationships/hyperlink" Target="http://www.toptal.com/machine-learning/machine-learning-theory-an-introductory-primer" TargetMode="External"/><Relationship Id="rId1" Type="http://schemas.openxmlformats.org/officeDocument/2006/relationships/slideLayout" Target="../slideLayouts/slideLayout2.xml"/><Relationship Id="rId4" Type="http://schemas.openxmlformats.org/officeDocument/2006/relationships/hyperlink" Target="https://en.wikipedia.org/wiki/Binary_classificatio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n.wikipedia.org/wiki/K-nearest_neighbors_algorithm"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en.wikipedia.org/wiki/Mean_squared_error"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en.wikipedia.org/wiki/Linear_separability"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en.wikipedia.org/wiki/Stochastic_gradient_descent"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en.wikipedia.org/wiki/Universal_approximation_theore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30.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image" Target="../media/image48.png"/><Relationship Id="rId16"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19" Type="http://schemas.openxmlformats.org/officeDocument/2006/relationships/image" Target="../media/image65.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39.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en.wikipedia.org/wiki/Restricted_Boltzmann_machine" TargetMode="Externa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www.cs.toronto.edu/~hinton/absps/guideTR.pdf" TargetMode="External"/><Relationship Id="rId2" Type="http://schemas.openxmlformats.org/officeDocument/2006/relationships/hyperlink" Target="http://en.wikipedia.org/wiki/Bernoulli_distribution"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7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39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github.com/ivan-vasilev/neuralnetworks/blob/master/nn-core/src/test/java/com/github/neuralnetworks/test/RBMTest.java"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cs.toronto.edu/~hinton/absps/fastnc.pd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tatic.googleusercontent.com/media/research.google.com/en/us/pubs/archive/38115.pdf" TargetMode="Externa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yann.lecun.com/exdb/mnist/"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yann.lecun.com/exdb/mnist/"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yann.lecun.com/exdb/mnist/" TargetMode="External"/><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yann.lecun.com/exdb/mnist/" TargetMode="External"/><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7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deeplearning.net/" TargetMode="External"/><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http://cs231n.github.io/convolutional-networks/" TargetMode="External"/><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hyperlink" Target="http://code.flickr.net/" TargetMode="External"/><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hyperlink" Target="http://arxiv.org/pdf/1409.0575.pdf" TargetMode="External"/><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6.xml"/><Relationship Id="rId4" Type="http://schemas.openxmlformats.org/officeDocument/2006/relationships/hyperlink" Target="http://wordnet.princeton.edu/"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ted.com/talks/fei_fei_li_how_we_re_teaching_computers_to_understand_pictures?language=en#t-10296" TargetMode="External"/><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89.xml.rels><?xml version="1.0" encoding="UTF-8" standalone="yes"?>
<Relationships xmlns="http://schemas.openxmlformats.org/package/2006/relationships"><Relationship Id="rId3" Type="http://schemas.openxmlformats.org/officeDocument/2006/relationships/hyperlink" Target="https://www.coursera.org/course/neuralnets" TargetMode="External"/><Relationship Id="rId2" Type="http://schemas.openxmlformats.org/officeDocument/2006/relationships/hyperlink" Target="https://www.coursera.org/learn/machine-learning" TargetMode="Externa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90.xml.rels><?xml version="1.0" encoding="UTF-8" standalone="yes"?>
<Relationships xmlns="http://schemas.openxmlformats.org/package/2006/relationships"><Relationship Id="rId2" Type="http://schemas.openxmlformats.org/officeDocument/2006/relationships/hyperlink" Target="https://www.toptal.com/machine-learning/an-introduction-to-deep-learning-from-perceptrons-to-deep-networks"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bwMode="auto">
          <a:xfrm>
            <a:off x="581025" y="990600"/>
            <a:ext cx="7989888" cy="1504950"/>
          </a:xfrm>
          <a:ln w="57150">
            <a:solidFill>
              <a:schemeClr val="accent1">
                <a:lumMod val="75000"/>
              </a:schemeClr>
            </a:solidFill>
          </a:ln>
        </p:spPr>
        <p:txBody>
          <a:bodyPr wrap="square" numCol="1" anchorCtr="0" compatLnSpc="1">
            <a:prstTxWarp prst="textNoShape">
              <a:avLst/>
            </a:prstTxWarp>
            <a:noAutofit/>
          </a:bodyPr>
          <a:lstStyle/>
          <a:p>
            <a:pPr eaLnBrk="1" hangingPunct="1"/>
            <a:r>
              <a:rPr lang="en-AU" altLang="en-US" sz="4400" b="1" dirty="0"/>
              <a:t>Deep Learning Tutorial </a:t>
            </a:r>
            <a:br>
              <a:rPr lang="en-AU" altLang="en-US" sz="4400" b="1" dirty="0"/>
            </a:br>
            <a:r>
              <a:rPr lang="en-AU" altLang="en-US" sz="2000" b="1" dirty="0"/>
              <a:t>-Draft-</a:t>
            </a:r>
            <a:endParaRPr lang="en-US" altLang="en-US" sz="3200" b="1" dirty="0"/>
          </a:p>
        </p:txBody>
      </p:sp>
      <p:sp>
        <p:nvSpPr>
          <p:cNvPr id="14339" name="Rectangle 3"/>
          <p:cNvSpPr>
            <a:spLocks noGrp="1" noChangeArrowheads="1"/>
          </p:cNvSpPr>
          <p:nvPr>
            <p:ph type="subTitle" idx="1"/>
          </p:nvPr>
        </p:nvSpPr>
        <p:spPr>
          <a:xfrm>
            <a:off x="581025" y="2495550"/>
            <a:ext cx="7989888" cy="590550"/>
          </a:xfrm>
        </p:spPr>
        <p:txBody>
          <a:bodyPr>
            <a:normAutofit/>
          </a:bodyPr>
          <a:lstStyle/>
          <a:p>
            <a:pPr eaLnBrk="1" hangingPunct="1"/>
            <a:r>
              <a:rPr lang="en-AU" altLang="en-US" sz="2400" b="1" dirty="0"/>
              <a:t>From Perceptrons to Deep Networks</a:t>
            </a:r>
            <a:endParaRPr lang="en-US" altLang="en-US" sz="2400" i="1" dirty="0">
              <a:solidFill>
                <a:schemeClr val="accent1">
                  <a:lumMod val="75000"/>
                </a:schemeClr>
              </a:solidFill>
            </a:endParaRPr>
          </a:p>
        </p:txBody>
      </p:sp>
      <p:sp>
        <p:nvSpPr>
          <p:cNvPr id="2" name="Rounded Rectangle 1"/>
          <p:cNvSpPr/>
          <p:nvPr/>
        </p:nvSpPr>
        <p:spPr>
          <a:xfrm>
            <a:off x="578848" y="3276600"/>
            <a:ext cx="7989888" cy="3048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2400" dirty="0"/>
              <a:t>Mr. Caihao</a:t>
            </a:r>
            <a:r>
              <a:rPr lang="en-US" sz="2400" dirty="0"/>
              <a:t> </a:t>
            </a:r>
            <a:r>
              <a:rPr lang="en-US" altLang="zh-CN" sz="2400" dirty="0"/>
              <a:t>Cui</a:t>
            </a:r>
            <a:endParaRPr lang="en-US" sz="2400" dirty="0"/>
          </a:p>
          <a:p>
            <a:pPr algn="ctr"/>
            <a:endParaRPr lang="en-US" sz="2400" dirty="0"/>
          </a:p>
          <a:p>
            <a:pPr algn="ctr"/>
            <a:r>
              <a:rPr lang="en-AU" altLang="zh-CN" dirty="0"/>
              <a:t> </a:t>
            </a:r>
            <a:r>
              <a:rPr lang="en-AU" dirty="0"/>
              <a:t>Computer Science and Information Technology</a:t>
            </a:r>
          </a:p>
          <a:p>
            <a:pPr algn="ctr"/>
            <a:r>
              <a:rPr lang="en-AU" dirty="0"/>
              <a:t>La Trobe University,</a:t>
            </a:r>
          </a:p>
          <a:p>
            <a:pPr algn="ctr"/>
            <a:r>
              <a:rPr lang="en-AU" dirty="0"/>
              <a:t>Australia 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Backgrounds</a:t>
            </a:r>
            <a:endParaRPr lang="en-AU" dirty="0"/>
          </a:p>
        </p:txBody>
      </p:sp>
      <p:sp>
        <p:nvSpPr>
          <p:cNvPr id="3" name="Content Placeholder 2"/>
          <p:cNvSpPr>
            <a:spLocks noGrp="1"/>
          </p:cNvSpPr>
          <p:nvPr>
            <p:ph idx="1"/>
          </p:nvPr>
        </p:nvSpPr>
        <p:spPr>
          <a:xfrm>
            <a:off x="567962" y="1981200"/>
            <a:ext cx="7989752" cy="3630795"/>
          </a:xfrm>
        </p:spPr>
        <p:txBody>
          <a:bodyPr/>
          <a:lstStyle/>
          <a:p>
            <a:r>
              <a:rPr lang="en-AU" dirty="0"/>
              <a:t>In recent years, there’s been a resurgence in the field of Artificial Intelligence. </a:t>
            </a:r>
          </a:p>
          <a:p>
            <a:r>
              <a:rPr lang="en-US" altLang="zh-CN" dirty="0"/>
              <a:t>B</a:t>
            </a:r>
            <a:r>
              <a:rPr lang="en-AU" dirty="0" err="1"/>
              <a:t>eyond</a:t>
            </a:r>
            <a:r>
              <a:rPr lang="en-AU" dirty="0"/>
              <a:t> the academic world</a:t>
            </a:r>
            <a:r>
              <a:rPr lang="en-US" dirty="0"/>
              <a:t>, </a:t>
            </a:r>
            <a:r>
              <a:rPr lang="en-AU" dirty="0"/>
              <a:t>major players like </a:t>
            </a:r>
            <a:r>
              <a:rPr lang="en-AU" b="1" dirty="0">
                <a:solidFill>
                  <a:srgbClr val="00B050"/>
                </a:solidFill>
              </a:rPr>
              <a:t>Google</a:t>
            </a:r>
            <a:r>
              <a:rPr lang="en-AU" dirty="0"/>
              <a:t>, </a:t>
            </a:r>
            <a:r>
              <a:rPr lang="en-AU" b="1" dirty="0">
                <a:solidFill>
                  <a:srgbClr val="FF0000"/>
                </a:solidFill>
              </a:rPr>
              <a:t>Microsoft</a:t>
            </a:r>
            <a:r>
              <a:rPr lang="en-AU" dirty="0"/>
              <a:t>, and </a:t>
            </a:r>
            <a:r>
              <a:rPr lang="en-AU" b="1" dirty="0">
                <a:solidFill>
                  <a:schemeClr val="accent1">
                    <a:lumMod val="60000"/>
                    <a:lumOff val="40000"/>
                  </a:schemeClr>
                </a:solidFill>
              </a:rPr>
              <a:t>Facebook</a:t>
            </a:r>
            <a:r>
              <a:rPr lang="en-AU" dirty="0"/>
              <a:t>  are:</a:t>
            </a:r>
          </a:p>
          <a:p>
            <a:pPr lvl="1">
              <a:buFont typeface="Wingdings" charset="2"/>
              <a:buChar char="v"/>
            </a:pPr>
            <a:r>
              <a:rPr lang="en-AU" dirty="0"/>
              <a:t>Creating their own research teams.</a:t>
            </a:r>
          </a:p>
          <a:p>
            <a:pPr lvl="1">
              <a:buFont typeface="Wingdings" charset="2"/>
              <a:buChar char="v"/>
            </a:pPr>
            <a:r>
              <a:rPr lang="en-AU" dirty="0"/>
              <a:t>Making some impressive </a:t>
            </a:r>
            <a:r>
              <a:rPr lang="en-AU" b="1" dirty="0"/>
              <a:t>acquisitions</a:t>
            </a:r>
            <a:r>
              <a:rPr lang="en-AU" dirty="0"/>
              <a:t>.</a:t>
            </a:r>
          </a:p>
        </p:txBody>
      </p:sp>
      <p:pic>
        <p:nvPicPr>
          <p:cNvPr id="5" name="Picture 4"/>
          <p:cNvPicPr>
            <a:picLocks noChangeAspect="1"/>
          </p:cNvPicPr>
          <p:nvPr/>
        </p:nvPicPr>
        <p:blipFill rotWithShape="1">
          <a:blip r:embed="rId2"/>
          <a:srcRect l="5639" r="9319"/>
          <a:stretch/>
        </p:blipFill>
        <p:spPr>
          <a:xfrm>
            <a:off x="3316331" y="5098011"/>
            <a:ext cx="2286000" cy="1017324"/>
          </a:xfrm>
          <a:prstGeom prst="rect">
            <a:avLst/>
          </a:prstGeom>
        </p:spPr>
      </p:pic>
      <p:pic>
        <p:nvPicPr>
          <p:cNvPr id="6" name="Picture 5"/>
          <p:cNvPicPr>
            <a:picLocks noChangeAspect="1"/>
          </p:cNvPicPr>
          <p:nvPr/>
        </p:nvPicPr>
        <p:blipFill rotWithShape="1">
          <a:blip r:embed="rId3"/>
          <a:srcRect l="11359" t="20726" r="21391"/>
          <a:stretch/>
        </p:blipFill>
        <p:spPr>
          <a:xfrm>
            <a:off x="6053780" y="5086278"/>
            <a:ext cx="2255357" cy="1040790"/>
          </a:xfrm>
          <a:prstGeom prst="rect">
            <a:avLst/>
          </a:prstGeom>
        </p:spPr>
      </p:pic>
      <p:pic>
        <p:nvPicPr>
          <p:cNvPr id="7" name="Picture 6"/>
          <p:cNvPicPr>
            <a:picLocks noChangeAspect="1"/>
          </p:cNvPicPr>
          <p:nvPr/>
        </p:nvPicPr>
        <p:blipFill>
          <a:blip r:embed="rId4"/>
          <a:stretch>
            <a:fillRect/>
          </a:stretch>
        </p:blipFill>
        <p:spPr>
          <a:xfrm>
            <a:off x="801449" y="5099869"/>
            <a:ext cx="2039188" cy="1015466"/>
          </a:xfrm>
          <a:prstGeom prst="rect">
            <a:avLst/>
          </a:prstGeom>
        </p:spPr>
      </p:pic>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2</a:t>
            </a:fld>
            <a:endParaRPr lang="en-US" altLang="en-US" dirty="0"/>
          </a:p>
        </p:txBody>
      </p:sp>
    </p:spTree>
    <p:extLst>
      <p:ext uri="{BB962C8B-B14F-4D97-AF65-F5344CB8AC3E}">
        <p14:creationId xmlns:p14="http://schemas.microsoft.com/office/powerpoint/2010/main" val="2583536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p:cNvPr>
          <p:cNvPicPr>
            <a:picLocks noChangeAspect="1"/>
          </p:cNvPicPr>
          <p:nvPr/>
        </p:nvPicPr>
        <p:blipFill>
          <a:blip r:embed="rId3"/>
          <a:stretch>
            <a:fillRect/>
          </a:stretch>
        </p:blipFill>
        <p:spPr>
          <a:xfrm>
            <a:off x="1295400" y="762000"/>
            <a:ext cx="6329522" cy="5486400"/>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a:t>
            </a:fld>
            <a:endParaRPr lang="en-US" altLang="en-US"/>
          </a:p>
        </p:txBody>
      </p:sp>
    </p:spTree>
    <p:extLst>
      <p:ext uri="{BB962C8B-B14F-4D97-AF65-F5344CB8AC3E}">
        <p14:creationId xmlns:p14="http://schemas.microsoft.com/office/powerpoint/2010/main" val="124094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a:blip r:embed="rId3"/>
          <a:stretch>
            <a:fillRect/>
          </a:stretch>
        </p:blipFill>
        <p:spPr>
          <a:xfrm>
            <a:off x="445831" y="694687"/>
            <a:ext cx="7329265" cy="3922526"/>
          </a:xfrm>
          <a:prstGeom prst="rect">
            <a:avLst/>
          </a:prstGeom>
        </p:spPr>
      </p:pic>
      <p:sp>
        <p:nvSpPr>
          <p:cNvPr id="4" name="Slide Number Placeholder 3"/>
          <p:cNvSpPr>
            <a:spLocks noGrp="1"/>
          </p:cNvSpPr>
          <p:nvPr>
            <p:ph type="sldNum" sz="quarter" idx="12"/>
          </p:nvPr>
        </p:nvSpPr>
        <p:spPr/>
        <p:txBody>
          <a:bodyPr/>
          <a:lstStyle/>
          <a:p>
            <a:pPr>
              <a:defRPr/>
            </a:pPr>
            <a:fld id="{4BDD1C82-410A-4AF8-8103-CFDF0B2066FB}" type="slidenum">
              <a:rPr lang="en-US" altLang="en-US" smtClean="0"/>
              <a:pPr>
                <a:defRPr/>
              </a:pPr>
              <a:t>4</a:t>
            </a:fld>
            <a:endParaRPr lang="en-US" altLang="en-US"/>
          </a:p>
        </p:txBody>
      </p:sp>
      <p:pic>
        <p:nvPicPr>
          <p:cNvPr id="2" name="Picture 1"/>
          <p:cNvPicPr>
            <a:picLocks noChangeAspect="1"/>
          </p:cNvPicPr>
          <p:nvPr/>
        </p:nvPicPr>
        <p:blipFill>
          <a:blip r:embed="rId4"/>
          <a:stretch>
            <a:fillRect/>
          </a:stretch>
        </p:blipFill>
        <p:spPr>
          <a:xfrm>
            <a:off x="2286000" y="3134686"/>
            <a:ext cx="6494360" cy="3362412"/>
          </a:xfrm>
          <a:prstGeom prst="rect">
            <a:avLst/>
          </a:prstGeom>
        </p:spPr>
      </p:pic>
      <p:pic>
        <p:nvPicPr>
          <p:cNvPr id="5" name="Picture 4"/>
          <p:cNvPicPr>
            <a:picLocks noChangeAspect="1"/>
          </p:cNvPicPr>
          <p:nvPr/>
        </p:nvPicPr>
        <p:blipFill>
          <a:blip r:embed="rId5"/>
          <a:stretch>
            <a:fillRect/>
          </a:stretch>
        </p:blipFill>
        <p:spPr>
          <a:xfrm>
            <a:off x="5743336" y="1254801"/>
            <a:ext cx="2827577" cy="1658336"/>
          </a:xfrm>
          <a:prstGeom prst="rect">
            <a:avLst/>
          </a:prstGeom>
        </p:spPr>
      </p:pic>
    </p:spTree>
    <p:extLst>
      <p:ext uri="{BB962C8B-B14F-4D97-AF65-F5344CB8AC3E}">
        <p14:creationId xmlns:p14="http://schemas.microsoft.com/office/powerpoint/2010/main" val="3844104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rotWithShape="1">
          <a:blip r:embed="rId3"/>
          <a:srcRect b="11537"/>
          <a:stretch/>
        </p:blipFill>
        <p:spPr>
          <a:xfrm>
            <a:off x="609600" y="1066800"/>
            <a:ext cx="7874570" cy="4950315"/>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a:t>
            </a:fld>
            <a:endParaRPr lang="en-US" altLang="en-US"/>
          </a:p>
        </p:txBody>
      </p:sp>
    </p:spTree>
    <p:extLst>
      <p:ext uri="{BB962C8B-B14F-4D97-AF65-F5344CB8AC3E}">
        <p14:creationId xmlns:p14="http://schemas.microsoft.com/office/powerpoint/2010/main" val="335936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rotWithShape="1">
          <a:blip r:embed="rId3"/>
          <a:srcRect b="11944"/>
          <a:stretch/>
        </p:blipFill>
        <p:spPr>
          <a:xfrm>
            <a:off x="914400" y="562243"/>
            <a:ext cx="7477125" cy="6295757"/>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a:t>
            </a:fld>
            <a:endParaRPr lang="en-US" altLang="en-US"/>
          </a:p>
        </p:txBody>
      </p:sp>
    </p:spTree>
    <p:extLst>
      <p:ext uri="{BB962C8B-B14F-4D97-AF65-F5344CB8AC3E}">
        <p14:creationId xmlns:p14="http://schemas.microsoft.com/office/powerpoint/2010/main" val="34750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Background (Cont.)</a:t>
            </a:r>
            <a:endParaRPr lang="en-AU" dirty="0"/>
          </a:p>
        </p:txBody>
      </p:sp>
      <p:sp>
        <p:nvSpPr>
          <p:cNvPr id="3" name="Content Placeholder 2"/>
          <p:cNvSpPr>
            <a:spLocks noGrp="1"/>
          </p:cNvSpPr>
          <p:nvPr>
            <p:ph idx="1"/>
          </p:nvPr>
        </p:nvSpPr>
        <p:spPr>
          <a:xfrm>
            <a:off x="581161" y="1981200"/>
            <a:ext cx="7989752" cy="3630795"/>
          </a:xfrm>
        </p:spPr>
        <p:txBody>
          <a:bodyPr/>
          <a:lstStyle/>
          <a:p>
            <a:r>
              <a:rPr lang="en-AU" dirty="0"/>
              <a:t>Abundance of social network data. </a:t>
            </a:r>
          </a:p>
          <a:p>
            <a:r>
              <a:rPr lang="en-AU" dirty="0"/>
              <a:t>Cheap computational power available via </a:t>
            </a:r>
            <a:r>
              <a:rPr lang="en-AU" b="1" dirty="0">
                <a:solidFill>
                  <a:srgbClr val="002060"/>
                </a:solidFill>
              </a:rPr>
              <a:t>GPUs</a:t>
            </a:r>
            <a:r>
              <a:rPr lang="en-AU" dirty="0"/>
              <a:t>.</a:t>
            </a:r>
          </a:p>
          <a:p>
            <a:endParaRPr lang="en-AU" dirty="0"/>
          </a:p>
          <a:p>
            <a:pPr marL="323850" lvl="1" indent="0">
              <a:buNone/>
            </a:pPr>
            <a:r>
              <a:rPr lang="en-AU" b="1" dirty="0">
                <a:solidFill>
                  <a:srgbClr val="002060"/>
                </a:solidFill>
              </a:rPr>
              <a:t>GPU</a:t>
            </a:r>
            <a:r>
              <a:rPr lang="zh-CN" altLang="en-US" dirty="0"/>
              <a:t>：</a:t>
            </a:r>
            <a:r>
              <a:rPr lang="en-AU" dirty="0"/>
              <a:t>General-purpose computing on </a:t>
            </a:r>
            <a:r>
              <a:rPr lang="en-AU" b="1" dirty="0">
                <a:solidFill>
                  <a:srgbClr val="00B050"/>
                </a:solidFill>
              </a:rPr>
              <a:t>graphics processing units</a:t>
            </a:r>
            <a:r>
              <a:rPr lang="en-AU" dirty="0"/>
              <a:t>.</a:t>
            </a:r>
          </a:p>
        </p:txBody>
      </p:sp>
      <p:pic>
        <p:nvPicPr>
          <p:cNvPr id="1026" name="Picture 2" descr="http://d1nqddva888cns.cloudfront.net/cpu_gp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11" y="4697168"/>
            <a:ext cx="3886200" cy="14604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d1nqddva888cns.cloudfront.net/cuda_by_examp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336" y="4984763"/>
            <a:ext cx="1048990" cy="14604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esla_M20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1841" y="4427468"/>
            <a:ext cx="1528067" cy="11145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elsa_side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1841" y="5800572"/>
            <a:ext cx="1746691" cy="6340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isual Computing Leadership from NVI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4822" y="4550773"/>
            <a:ext cx="1288272" cy="292790"/>
          </a:xfrm>
          <a:prstGeom prst="rect">
            <a:avLst/>
          </a:prstGeom>
        </p:spPr>
        <p:style>
          <a:lnRef idx="2">
            <a:schemeClr val="dk1">
              <a:shade val="50000"/>
            </a:schemeClr>
          </a:lnRef>
          <a:fillRef idx="1">
            <a:schemeClr val="dk1"/>
          </a:fillRef>
          <a:effectRef idx="0">
            <a:schemeClr val="dk1"/>
          </a:effectRef>
          <a:fontRef idx="minor">
            <a:schemeClr val="lt1"/>
          </a:fontRef>
        </p:style>
      </p:pic>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7</a:t>
            </a:fld>
            <a:endParaRPr lang="en-US" altLang="en-US" dirty="0"/>
          </a:p>
        </p:txBody>
      </p:sp>
    </p:spTree>
    <p:extLst>
      <p:ext uri="{BB962C8B-B14F-4D97-AF65-F5344CB8AC3E}">
        <p14:creationId xmlns:p14="http://schemas.microsoft.com/office/powerpoint/2010/main" val="261010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762000"/>
            <a:ext cx="7989752" cy="5791200"/>
          </a:xfrm>
          <a:prstGeom prst="rect">
            <a:avLst/>
          </a:prstGeom>
        </p:spPr>
        <p:txBody>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kern="1200">
                <a:solidFill>
                  <a:schemeClr val="tx2"/>
                </a:solidFill>
                <a:latin typeface="+mn-lt"/>
                <a:ea typeface="+mn-ea"/>
                <a:cs typeface="+mn-cs"/>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sz="2400" dirty="0">
                <a:solidFill>
                  <a:schemeClr val="tx1"/>
                </a:solidFill>
                <a:latin typeface="Times New Roman" panose="02020603050405020304" pitchFamily="18" charset="0"/>
                <a:cs typeface="Times New Roman" panose="02020603050405020304" pitchFamily="18" charset="0"/>
              </a:rPr>
              <a:t>But beyond these phenomena, this resurgence has been powered in no small part by a new trend in AI, specifically in machine learning, known as </a:t>
            </a:r>
          </a:p>
          <a:p>
            <a:endParaRPr lang="en-AU"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AU" sz="3200" dirty="0">
                <a:solidFill>
                  <a:schemeClr val="tx1"/>
                </a:solidFill>
                <a:latin typeface="Times New Roman" panose="02020603050405020304" pitchFamily="18" charset="0"/>
                <a:cs typeface="Times New Roman" panose="02020603050405020304" pitchFamily="18" charset="0"/>
              </a:rPr>
              <a:t>“</a:t>
            </a:r>
            <a:r>
              <a:rPr lang="en-AU" sz="3200" b="1" dirty="0">
                <a:solidFill>
                  <a:schemeClr val="accent1">
                    <a:lumMod val="75000"/>
                  </a:schemeClr>
                </a:solidFill>
                <a:latin typeface="Times New Roman" panose="02020603050405020304" pitchFamily="18" charset="0"/>
                <a:cs typeface="Times New Roman" panose="02020603050405020304" pitchFamily="18" charset="0"/>
              </a:rPr>
              <a:t>Deep Learning</a:t>
            </a:r>
            <a:r>
              <a:rPr lang="en-AU" sz="3200" dirty="0">
                <a:solidFill>
                  <a:schemeClr val="tx1"/>
                </a:solidFill>
                <a:latin typeface="Times New Roman" panose="02020603050405020304" pitchFamily="18" charset="0"/>
                <a:cs typeface="Times New Roman" panose="02020603050405020304" pitchFamily="18" charset="0"/>
              </a:rPr>
              <a:t>”. </a:t>
            </a:r>
          </a:p>
          <a:p>
            <a:endParaRPr lang="en-AU" sz="2400" dirty="0">
              <a:solidFill>
                <a:schemeClr val="tx1"/>
              </a:solidFill>
              <a:latin typeface="Times New Roman" panose="02020603050405020304" pitchFamily="18" charset="0"/>
              <a:cs typeface="Times New Roman" panose="02020603050405020304" pitchFamily="18" charset="0"/>
            </a:endParaRPr>
          </a:p>
          <a:p>
            <a:r>
              <a:rPr lang="en-US" altLang="zh-CN" sz="2400" dirty="0">
                <a:solidFill>
                  <a:schemeClr val="tx1"/>
                </a:solidFill>
                <a:latin typeface="Times New Roman" panose="02020603050405020304" pitchFamily="18" charset="0"/>
                <a:cs typeface="Times New Roman" panose="02020603050405020304" pitchFamily="18" charset="0"/>
              </a:rPr>
              <a:t>T</a:t>
            </a:r>
            <a:r>
              <a:rPr lang="en-AU" sz="2400" dirty="0">
                <a:solidFill>
                  <a:schemeClr val="tx1"/>
                </a:solidFill>
                <a:latin typeface="Times New Roman" panose="02020603050405020304" pitchFamily="18" charset="0"/>
                <a:cs typeface="Times New Roman" panose="02020603050405020304" pitchFamily="18" charset="0"/>
              </a:rPr>
              <a:t>his tutorial will introduce the key concepts and algorithms behind deep learning, beginning with the simplest unit of composition and leading to the concepts of machine learning.</a:t>
            </a:r>
          </a:p>
          <a:p>
            <a:endParaRPr lang="en-AU" sz="2400" dirty="0">
              <a:solidFill>
                <a:schemeClr val="tx1"/>
              </a:solidFill>
              <a:latin typeface="Times New Roman" panose="02020603050405020304" pitchFamily="18" charset="0"/>
              <a:cs typeface="Times New Roman" panose="02020603050405020304" pitchFamily="18" charset="0"/>
            </a:endParaRPr>
          </a:p>
          <a:p>
            <a:endParaRPr lang="en-AU" sz="2400" dirty="0">
              <a:solidFill>
                <a:schemeClr val="tx1"/>
              </a:solidFill>
              <a:latin typeface="Times New Roman" panose="02020603050405020304" pitchFamily="18" charset="0"/>
              <a:cs typeface="Times New Roman" panose="02020603050405020304" pitchFamily="18" charset="0"/>
            </a:endParaRPr>
          </a:p>
          <a:p>
            <a:endParaRPr lang="en-AU" sz="2400" dirty="0">
              <a:solidFill>
                <a:schemeClr val="tx1"/>
              </a:solidFill>
              <a:latin typeface="Times New Roman" panose="02020603050405020304" pitchFamily="18" charset="0"/>
              <a:cs typeface="Times New Roman" panose="02020603050405020304" pitchFamily="18" charset="0"/>
            </a:endParaRPr>
          </a:p>
          <a:p>
            <a:endParaRPr lang="en-AU"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AU" sz="2400" dirty="0">
              <a:solidFill>
                <a:schemeClr val="tx1"/>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a:t>
            </a:fld>
            <a:endParaRPr lang="en-US" altLang="en-US"/>
          </a:p>
        </p:txBody>
      </p:sp>
    </p:spTree>
    <p:extLst>
      <p:ext uri="{BB962C8B-B14F-4D97-AF65-F5344CB8AC3E}">
        <p14:creationId xmlns:p14="http://schemas.microsoft.com/office/powerpoint/2010/main" val="716378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Thirty Second</a:t>
            </a:r>
            <a:r>
              <a:rPr lang="en-US" altLang="zh-CN" dirty="0"/>
              <a:t>s</a:t>
            </a:r>
            <a:r>
              <a:rPr lang="en-AU" dirty="0"/>
              <a:t> Tutorial on Machine Learning</a:t>
            </a:r>
          </a:p>
        </p:txBody>
      </p:sp>
      <p:sp>
        <p:nvSpPr>
          <p:cNvPr id="3" name="Content Placeholder 2"/>
          <p:cNvSpPr>
            <a:spLocks noGrp="1"/>
          </p:cNvSpPr>
          <p:nvPr>
            <p:ph idx="1"/>
          </p:nvPr>
        </p:nvSpPr>
        <p:spPr>
          <a:xfrm>
            <a:off x="461169" y="1905000"/>
            <a:ext cx="8229600" cy="4800600"/>
          </a:xfrm>
        </p:spPr>
        <p:txBody>
          <a:bodyPr/>
          <a:lstStyle/>
          <a:p>
            <a:r>
              <a:rPr lang="en-US" altLang="zh-CN" dirty="0"/>
              <a:t>Understanding Machine Learning</a:t>
            </a:r>
            <a:r>
              <a:rPr lang="en-AU" dirty="0"/>
              <a:t>, check out this </a:t>
            </a:r>
            <a:r>
              <a:rPr lang="en-AU" b="1" dirty="0">
                <a:solidFill>
                  <a:srgbClr val="FF0000"/>
                </a:solidFill>
                <a:hlinkClick r:id="rId2"/>
              </a:rPr>
              <a:t>introduction to machine learning</a:t>
            </a:r>
            <a:r>
              <a:rPr lang="en-AU" dirty="0"/>
              <a:t>: </a:t>
            </a:r>
          </a:p>
          <a:p>
            <a:r>
              <a:rPr lang="en-AU" dirty="0"/>
              <a:t>The general procedure is as follows:</a:t>
            </a:r>
          </a:p>
          <a:p>
            <a:pPr lvl="1">
              <a:buFont typeface="Wingdings" panose="05000000000000000000" pitchFamily="2" charset="2"/>
              <a:buChar char="Ø"/>
            </a:pPr>
            <a:r>
              <a:rPr lang="en-AU" dirty="0"/>
              <a:t>1. </a:t>
            </a:r>
            <a:r>
              <a:rPr lang="en-US" altLang="zh-CN" dirty="0"/>
              <a:t>Assuming there are </a:t>
            </a:r>
            <a:r>
              <a:rPr lang="en-AU" dirty="0"/>
              <a:t>a handful of labelled samples, say 10 images of dogs with the label 1 (“</a:t>
            </a:r>
            <a:r>
              <a:rPr lang="en-AU" b="1" dirty="0">
                <a:solidFill>
                  <a:srgbClr val="00B050"/>
                </a:solidFill>
              </a:rPr>
              <a:t>Dog</a:t>
            </a:r>
            <a:r>
              <a:rPr lang="en-AU" dirty="0"/>
              <a:t>”) and 10 images of other things with the label 0 (“</a:t>
            </a:r>
            <a:r>
              <a:rPr lang="en-AU" b="1" dirty="0">
                <a:solidFill>
                  <a:srgbClr val="FF0000"/>
                </a:solidFill>
              </a:rPr>
              <a:t>Not dog</a:t>
            </a:r>
            <a:r>
              <a:rPr lang="en-AU" dirty="0"/>
              <a:t>”). This is a </a:t>
            </a:r>
            <a:r>
              <a:rPr lang="en-AU" i="1" dirty="0">
                <a:solidFill>
                  <a:srgbClr val="002060"/>
                </a:solidFill>
                <a:hlinkClick r:id="rId3"/>
              </a:rPr>
              <a:t>supervised</a:t>
            </a:r>
            <a:r>
              <a:rPr lang="en-AU" i="1" dirty="0">
                <a:solidFill>
                  <a:srgbClr val="002060"/>
                </a:solidFill>
              </a:rPr>
              <a:t> </a:t>
            </a:r>
            <a:r>
              <a:rPr lang="en-AU" i="1" dirty="0">
                <a:solidFill>
                  <a:srgbClr val="002060"/>
                </a:solidFill>
                <a:hlinkClick r:id="rId4"/>
              </a:rPr>
              <a:t>binary classification</a:t>
            </a:r>
            <a:r>
              <a:rPr lang="en-AU" dirty="0"/>
              <a:t> task.</a:t>
            </a:r>
          </a:p>
          <a:p>
            <a:pPr lvl="1">
              <a:buFont typeface="Wingdings" panose="05000000000000000000" pitchFamily="2" charset="2"/>
              <a:buChar char="Ø"/>
            </a:pPr>
            <a:r>
              <a:rPr lang="en-AU" dirty="0"/>
              <a:t>2. </a:t>
            </a:r>
            <a:r>
              <a:rPr lang="en-US" altLang="zh-CN" dirty="0"/>
              <a:t>Based on some </a:t>
            </a:r>
            <a:r>
              <a:rPr lang="en-AU" dirty="0"/>
              <a:t>algorithm</a:t>
            </a:r>
            <a:r>
              <a:rPr lang="en-US" altLang="zh-CN" dirty="0"/>
              <a:t>s, the machine</a:t>
            </a:r>
            <a:r>
              <a:rPr lang="en-AU" dirty="0"/>
              <a:t> “learns” to identify images of dogs. Moreover, when a new image comes, it produces the correct label (0/1).</a:t>
            </a:r>
          </a:p>
          <a:p>
            <a:endParaRPr lang="en-AU" dirty="0"/>
          </a:p>
        </p:txBody>
      </p:sp>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9</a:t>
            </a:fld>
            <a:endParaRPr lang="en-US" altLang="en-US" dirty="0"/>
          </a:p>
        </p:txBody>
      </p:sp>
    </p:spTree>
    <p:extLst>
      <p:ext uri="{BB962C8B-B14F-4D97-AF65-F5344CB8AC3E}">
        <p14:creationId xmlns:p14="http://schemas.microsoft.com/office/powerpoint/2010/main" val="2397825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1"/>
            <a:ext cx="7989752" cy="1500039"/>
          </a:xfrm>
        </p:spPr>
        <p:txBody>
          <a:bodyPr/>
          <a:lstStyle/>
          <a:p>
            <a:r>
              <a:rPr lang="en-AU" dirty="0"/>
              <a:t>This setting is incredibly general, the samples and labels could be: symptoms and illnesses,  images of handwritten characters and actual digits they represent,  real people faces and their names.</a:t>
            </a:r>
          </a:p>
        </p:txBody>
      </p:sp>
      <p:pic>
        <p:nvPicPr>
          <p:cNvPr id="5" name="Picture 4"/>
          <p:cNvPicPr>
            <a:picLocks noChangeAspect="1"/>
          </p:cNvPicPr>
          <p:nvPr/>
        </p:nvPicPr>
        <p:blipFill>
          <a:blip r:embed="rId2"/>
          <a:stretch>
            <a:fillRect/>
          </a:stretch>
        </p:blipFill>
        <p:spPr>
          <a:xfrm>
            <a:off x="685800" y="2857500"/>
            <a:ext cx="3462769" cy="1271440"/>
          </a:xfrm>
          <a:prstGeom prst="rect">
            <a:avLst/>
          </a:prstGeom>
        </p:spPr>
      </p:pic>
      <p:pic>
        <p:nvPicPr>
          <p:cNvPr id="2050" name="Picture 2" descr="https://www.cs.princeton.edu/~cdecoro/eigenfaces/recognition_with_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563" y="2743200"/>
            <a:ext cx="3985381" cy="3476626"/>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Image result for MNIST handwritten digi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9" name="Picture 8"/>
          <p:cNvPicPr>
            <a:picLocks noChangeAspect="1"/>
          </p:cNvPicPr>
          <p:nvPr/>
        </p:nvPicPr>
        <p:blipFill>
          <a:blip r:embed="rId4"/>
          <a:stretch>
            <a:fillRect/>
          </a:stretch>
        </p:blipFill>
        <p:spPr>
          <a:xfrm>
            <a:off x="685800" y="4724400"/>
            <a:ext cx="3405619" cy="1379613"/>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10</a:t>
            </a:fld>
            <a:endParaRPr lang="en-US" altLang="en-US"/>
          </a:p>
        </p:txBody>
      </p:sp>
    </p:spTree>
    <p:extLst>
      <p:ext uri="{BB962C8B-B14F-4D97-AF65-F5344CB8AC3E}">
        <p14:creationId xmlns:p14="http://schemas.microsoft.com/office/powerpoint/2010/main" val="981744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Perceptrons: Early Deep Learning Algorithms</a:t>
            </a:r>
          </a:p>
        </p:txBody>
      </p:sp>
      <p:sp>
        <p:nvSpPr>
          <p:cNvPr id="5" name="Content Placeholder 4"/>
          <p:cNvSpPr>
            <a:spLocks noGrp="1"/>
          </p:cNvSpPr>
          <p:nvPr>
            <p:ph idx="1"/>
          </p:nvPr>
        </p:nvSpPr>
        <p:spPr>
          <a:xfrm>
            <a:off x="581025" y="2057400"/>
            <a:ext cx="7989752" cy="3630795"/>
          </a:xfrm>
        </p:spPr>
        <p:txBody>
          <a:bodyPr/>
          <a:lstStyle/>
          <a:p>
            <a:r>
              <a:rPr lang="en-AU" dirty="0"/>
              <a:t>One of the earliest supervised training model is the perceptron, a basic neural network building unit.</a:t>
            </a:r>
          </a:p>
          <a:p>
            <a:endParaRPr lang="en-AU" dirty="0"/>
          </a:p>
          <a:p>
            <a:r>
              <a:rPr lang="en-AU" dirty="0"/>
              <a:t>There are </a:t>
            </a:r>
            <a:r>
              <a:rPr lang="en-AU" i="1" dirty="0"/>
              <a:t>n</a:t>
            </a:r>
            <a:r>
              <a:rPr lang="en-AU" dirty="0"/>
              <a:t> points in the plane, labelled ‘0’ and ‘1’. </a:t>
            </a:r>
          </a:p>
          <a:p>
            <a:endParaRPr lang="en-AU" dirty="0"/>
          </a:p>
          <a:p>
            <a:r>
              <a:rPr lang="en-AU" dirty="0"/>
              <a:t>Then, here comes a new point without label (this is similar to the “</a:t>
            </a:r>
            <a:r>
              <a:rPr lang="en-AU" b="1" dirty="0">
                <a:solidFill>
                  <a:srgbClr val="00B050"/>
                </a:solidFill>
              </a:rPr>
              <a:t>Dog</a:t>
            </a:r>
            <a:r>
              <a:rPr lang="en-AU" dirty="0"/>
              <a:t>” and “</a:t>
            </a:r>
            <a:r>
              <a:rPr lang="en-AU" b="1" dirty="0">
                <a:solidFill>
                  <a:srgbClr val="FF0000"/>
                </a:solidFill>
              </a:rPr>
              <a:t>Not dog</a:t>
            </a:r>
            <a:r>
              <a:rPr lang="en-AU" dirty="0"/>
              <a:t>” scenario above).  How to guess that?</a:t>
            </a:r>
          </a:p>
          <a:p>
            <a:endParaRPr lang="en-AU" dirty="0"/>
          </a:p>
          <a:p>
            <a:endParaRPr lang="en-AU" dirty="0"/>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11</a:t>
            </a:fld>
            <a:endParaRPr lang="en-US" altLang="en-US" dirty="0"/>
          </a:p>
        </p:txBody>
      </p:sp>
    </p:spTree>
    <p:extLst>
      <p:ext uri="{BB962C8B-B14F-4D97-AF65-F5344CB8AC3E}">
        <p14:creationId xmlns:p14="http://schemas.microsoft.com/office/powerpoint/2010/main" val="1232130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762000"/>
            <a:ext cx="7989752" cy="5096798"/>
          </a:xfrm>
        </p:spPr>
        <p:txBody>
          <a:bodyPr/>
          <a:lstStyle/>
          <a:p>
            <a:r>
              <a:rPr lang="en-AU" dirty="0"/>
              <a:t>One approach might be to look at the closest neighbour and return that point’s label (</a:t>
            </a:r>
            <a:r>
              <a:rPr lang="en-AU" dirty="0">
                <a:hlinkClick r:id="rId2"/>
              </a:rPr>
              <a:t>k nearest neighbours method</a:t>
            </a:r>
            <a:r>
              <a:rPr lang="en-AU" dirty="0"/>
              <a:t>). </a:t>
            </a:r>
          </a:p>
          <a:p>
            <a:r>
              <a:rPr lang="en-AU" dirty="0"/>
              <a:t>But a slightly more intelligent way of solving this problem would be to </a:t>
            </a:r>
            <a:r>
              <a:rPr lang="en-AU" dirty="0">
                <a:solidFill>
                  <a:srgbClr val="002060"/>
                </a:solidFill>
              </a:rPr>
              <a:t>find a line that best separates the labelled data and use that as the linear classifier </a:t>
            </a:r>
            <a:r>
              <a:rPr lang="en-AU"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3048000"/>
            <a:ext cx="4267200" cy="3441290"/>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12</a:t>
            </a:fld>
            <a:endParaRPr lang="en-US" altLang="en-US"/>
          </a:p>
        </p:txBody>
      </p:sp>
    </p:spTree>
    <p:extLst>
      <p:ext uri="{BB962C8B-B14F-4D97-AF65-F5344CB8AC3E}">
        <p14:creationId xmlns:p14="http://schemas.microsoft.com/office/powerpoint/2010/main" val="2034617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400" y="685800"/>
                <a:ext cx="7989752" cy="5943599"/>
              </a:xfrm>
            </p:spPr>
            <p:txBody>
              <a:bodyPr/>
              <a:lstStyle/>
              <a:p>
                <a:r>
                  <a:rPr lang="en-AU" dirty="0"/>
                  <a:t>In this case, each piece of input data would be represented as a vector </a:t>
                </a:r>
                <a14:m>
                  <m:oMath xmlns:m="http://schemas.openxmlformats.org/officeDocument/2006/math">
                    <m:sSup>
                      <m:sSupPr>
                        <m:ctrlPr>
                          <a:rPr lang="en-AU" b="0" i="1" dirty="0" smtClean="0">
                            <a:latin typeface="Cambria Math" panose="02040503050406030204" pitchFamily="18" charset="0"/>
                          </a:rPr>
                        </m:ctrlPr>
                      </m:sSupPr>
                      <m:e>
                        <m:r>
                          <a:rPr lang="en-AU" b="1" i="1" dirty="0" smtClean="0">
                            <a:latin typeface="Cambria Math" panose="02040503050406030204" pitchFamily="18" charset="0"/>
                          </a:rPr>
                          <m:t>𝒙</m:t>
                        </m:r>
                      </m:e>
                      <m:sup>
                        <m:r>
                          <a:rPr lang="en-AU" b="0" i="1" dirty="0" smtClean="0">
                            <a:latin typeface="Cambria Math" panose="02040503050406030204" pitchFamily="18" charset="0"/>
                          </a:rPr>
                          <m:t>𝑇</m:t>
                        </m:r>
                      </m:sup>
                    </m:sSup>
                    <m:r>
                      <a:rPr lang="en-AU" i="1" dirty="0" smtClean="0">
                        <a:latin typeface="Cambria Math" panose="02040503050406030204" pitchFamily="18" charset="0"/>
                      </a:rPr>
                      <m:t> = (</m:t>
                    </m:r>
                    <m:sSub>
                      <m:sSubPr>
                        <m:ctrlPr>
                          <a:rPr lang="en-AU" i="1" dirty="0" smtClean="0">
                            <a:latin typeface="Cambria Math" panose="02040503050406030204" pitchFamily="18" charset="0"/>
                          </a:rPr>
                        </m:ctrlPr>
                      </m:sSubPr>
                      <m:e>
                        <m:r>
                          <a:rPr lang="en-AU" i="1" dirty="0" smtClean="0">
                            <a:latin typeface="Cambria Math" panose="02040503050406030204" pitchFamily="18" charset="0"/>
                          </a:rPr>
                          <m:t>𝑥</m:t>
                        </m:r>
                      </m:e>
                      <m:sub>
                        <m:r>
                          <a:rPr lang="en-AU" i="1" dirty="0" smtClean="0">
                            <a:latin typeface="Cambria Math" panose="02040503050406030204" pitchFamily="18" charset="0"/>
                          </a:rPr>
                          <m:t>1</m:t>
                        </m:r>
                      </m:sub>
                    </m:sSub>
                    <m:r>
                      <a:rPr lang="en-AU" i="1" dirty="0" smtClean="0">
                        <a:latin typeface="Cambria Math" panose="02040503050406030204" pitchFamily="18" charset="0"/>
                      </a:rPr>
                      <m:t>, </m:t>
                    </m:r>
                    <m:sSub>
                      <m:sSubPr>
                        <m:ctrlPr>
                          <a:rPr lang="en-AU" i="1" dirty="0" smtClean="0">
                            <a:latin typeface="Cambria Math" panose="02040503050406030204" pitchFamily="18" charset="0"/>
                          </a:rPr>
                        </m:ctrlPr>
                      </m:sSubPr>
                      <m:e>
                        <m:r>
                          <a:rPr lang="en-AU" i="1" dirty="0" smtClean="0">
                            <a:latin typeface="Cambria Math" panose="02040503050406030204" pitchFamily="18" charset="0"/>
                          </a:rPr>
                          <m:t>𝑥</m:t>
                        </m:r>
                      </m:e>
                      <m:sub>
                        <m:r>
                          <a:rPr lang="en-AU" i="1" dirty="0" smtClean="0">
                            <a:latin typeface="Cambria Math" panose="02040503050406030204" pitchFamily="18" charset="0"/>
                          </a:rPr>
                          <m:t>2</m:t>
                        </m:r>
                      </m:sub>
                    </m:sSub>
                    <m:r>
                      <a:rPr lang="en-AU" i="1" dirty="0" smtClean="0">
                        <a:latin typeface="Cambria Math" panose="02040503050406030204" pitchFamily="18" charset="0"/>
                      </a:rPr>
                      <m:t>) </m:t>
                    </m:r>
                  </m:oMath>
                </a14:m>
                <a:r>
                  <a:rPr lang="en-AU" dirty="0"/>
                  <a:t>and the function would be something like “</a:t>
                </a:r>
                <a:r>
                  <a:rPr lang="en-AU" dirty="0">
                    <a:solidFill>
                      <a:srgbClr val="00B050"/>
                    </a:solidFill>
                  </a:rPr>
                  <a:t>‘0’ if below the line, ‘1’ if above</a:t>
                </a:r>
                <a:r>
                  <a:rPr lang="en-AU" dirty="0"/>
                  <a:t>”.</a:t>
                </a:r>
              </a:p>
              <a:p>
                <a:r>
                  <a:rPr lang="en-AU" dirty="0"/>
                  <a:t>To represent this mathematically, the activation function would combine the inputs, weights and a bias:</a:t>
                </a:r>
              </a:p>
              <a:p>
                <a:pPr marL="0" indent="0" algn="ctr">
                  <a:buNone/>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1" i="1" smtClean="0">
                              <a:latin typeface="Cambria Math" panose="02040503050406030204" pitchFamily="18" charset="0"/>
                            </a:rPr>
                            <m:t>𝒙</m:t>
                          </m:r>
                        </m:e>
                      </m:d>
                      <m:r>
                        <a:rPr lang="en-AU" b="0" i="1" smtClean="0">
                          <a:latin typeface="Cambria Math" panose="02040503050406030204" pitchFamily="18" charset="0"/>
                        </a:rPr>
                        <m:t>=</m:t>
                      </m:r>
                      <m:sSup>
                        <m:sSupPr>
                          <m:ctrlPr>
                            <a:rPr lang="en-AU" b="1" i="1" smtClean="0">
                              <a:latin typeface="Cambria Math" panose="02040503050406030204" pitchFamily="18" charset="0"/>
                            </a:rPr>
                          </m:ctrlPr>
                        </m:sSupPr>
                        <m:e>
                          <m:r>
                            <a:rPr lang="en-AU" b="1" i="1" smtClean="0">
                              <a:latin typeface="Cambria Math" panose="02040503050406030204" pitchFamily="18" charset="0"/>
                            </a:rPr>
                            <m:t>𝒙</m:t>
                          </m:r>
                        </m:e>
                        <m:sup>
                          <m:r>
                            <a:rPr lang="en-AU" b="0" i="1" smtClean="0">
                              <a:latin typeface="Cambria Math" panose="02040503050406030204" pitchFamily="18" charset="0"/>
                            </a:rPr>
                            <m:t>𝑇</m:t>
                          </m:r>
                        </m:sup>
                      </m:sSup>
                      <m:r>
                        <a:rPr lang="en-AU" b="1" i="1" smtClean="0">
                          <a:latin typeface="Cambria Math" panose="02040503050406030204" pitchFamily="18" charset="0"/>
                          <a:ea typeface="Cambria Math" panose="02040503050406030204" pitchFamily="18" charset="0"/>
                        </a:rPr>
                        <m:t>𝒘</m:t>
                      </m:r>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𝑏</m:t>
                      </m:r>
                      <m:r>
                        <a:rPr lang="en-AU" b="0" i="1" smtClean="0">
                          <a:latin typeface="Cambria Math" panose="02040503050406030204" pitchFamily="18" charset="0"/>
                          <a:ea typeface="Cambria Math" panose="02040503050406030204" pitchFamily="18" charset="0"/>
                        </a:rPr>
                        <m:t>=</m:t>
                      </m:r>
                      <m:sSub>
                        <m:sSubPr>
                          <m:ctrlPr>
                            <a:rPr lang="en-AU" b="0" i="1" smtClean="0">
                              <a:latin typeface="Cambria Math" panose="02040503050406030204" pitchFamily="18" charset="0"/>
                              <a:ea typeface="Cambria Math" panose="02040503050406030204" pitchFamily="18" charset="0"/>
                            </a:rPr>
                          </m:ctrlPr>
                        </m:sSubPr>
                        <m:e>
                          <m:r>
                            <a:rPr lang="en-AU" b="0" i="1" smtClean="0">
                              <a:latin typeface="Cambria Math" panose="02040503050406030204" pitchFamily="18" charset="0"/>
                              <a:ea typeface="Cambria Math" panose="02040503050406030204" pitchFamily="18" charset="0"/>
                            </a:rPr>
                            <m:t>𝑥</m:t>
                          </m:r>
                        </m:e>
                        <m:sub>
                          <m:r>
                            <a:rPr lang="en-AU" b="0" i="1" smtClean="0">
                              <a:latin typeface="Cambria Math" panose="02040503050406030204" pitchFamily="18" charset="0"/>
                              <a:ea typeface="Cambria Math" panose="02040503050406030204" pitchFamily="18" charset="0"/>
                            </a:rPr>
                            <m:t>1</m:t>
                          </m:r>
                        </m:sub>
                      </m:sSub>
                      <m:sSub>
                        <m:sSubPr>
                          <m:ctrlPr>
                            <a:rPr lang="en-AU" b="0" i="1" smtClean="0">
                              <a:latin typeface="Cambria Math" panose="02040503050406030204" pitchFamily="18" charset="0"/>
                              <a:ea typeface="Cambria Math" panose="02040503050406030204" pitchFamily="18" charset="0"/>
                            </a:rPr>
                          </m:ctrlPr>
                        </m:sSubPr>
                        <m:e>
                          <m:r>
                            <a:rPr lang="en-AU" b="0" i="1" smtClean="0">
                              <a:latin typeface="Cambria Math" panose="02040503050406030204" pitchFamily="18" charset="0"/>
                              <a:ea typeface="Cambria Math" panose="02040503050406030204" pitchFamily="18" charset="0"/>
                            </a:rPr>
                            <m:t>𝑤</m:t>
                          </m:r>
                        </m:e>
                        <m:sub>
                          <m:r>
                            <a:rPr lang="en-AU" b="0" i="1" smtClean="0">
                              <a:latin typeface="Cambria Math" panose="02040503050406030204" pitchFamily="18" charset="0"/>
                              <a:ea typeface="Cambria Math" panose="02040503050406030204" pitchFamily="18" charset="0"/>
                            </a:rPr>
                            <m:t>1</m:t>
                          </m:r>
                        </m:sub>
                      </m:sSub>
                      <m:r>
                        <a:rPr lang="en-AU" b="0" i="1" smtClean="0">
                          <a:latin typeface="Cambria Math" panose="02040503050406030204" pitchFamily="18" charset="0"/>
                          <a:ea typeface="Cambria Math" panose="02040503050406030204" pitchFamily="18" charset="0"/>
                        </a:rPr>
                        <m:t>+</m:t>
                      </m:r>
                      <m:sSub>
                        <m:sSubPr>
                          <m:ctrlPr>
                            <a:rPr lang="en-AU" b="0" i="1" smtClean="0">
                              <a:latin typeface="Cambria Math" panose="02040503050406030204" pitchFamily="18" charset="0"/>
                              <a:ea typeface="Cambria Math" panose="02040503050406030204" pitchFamily="18" charset="0"/>
                            </a:rPr>
                          </m:ctrlPr>
                        </m:sSubPr>
                        <m:e>
                          <m:r>
                            <a:rPr lang="en-AU" b="0" i="1" smtClean="0">
                              <a:latin typeface="Cambria Math" panose="02040503050406030204" pitchFamily="18" charset="0"/>
                              <a:ea typeface="Cambria Math" panose="02040503050406030204" pitchFamily="18" charset="0"/>
                            </a:rPr>
                            <m:t>𝑥</m:t>
                          </m:r>
                        </m:e>
                        <m:sub>
                          <m:r>
                            <a:rPr lang="en-AU" b="0" i="1" smtClean="0">
                              <a:latin typeface="Cambria Math" panose="02040503050406030204" pitchFamily="18" charset="0"/>
                              <a:ea typeface="Cambria Math" panose="02040503050406030204" pitchFamily="18" charset="0"/>
                            </a:rPr>
                            <m:t>2</m:t>
                          </m:r>
                        </m:sub>
                      </m:sSub>
                      <m:sSub>
                        <m:sSubPr>
                          <m:ctrlPr>
                            <a:rPr lang="en-AU" b="0" i="1" smtClean="0">
                              <a:latin typeface="Cambria Math" panose="02040503050406030204" pitchFamily="18" charset="0"/>
                              <a:ea typeface="Cambria Math" panose="02040503050406030204" pitchFamily="18" charset="0"/>
                            </a:rPr>
                          </m:ctrlPr>
                        </m:sSubPr>
                        <m:e>
                          <m:r>
                            <a:rPr lang="en-AU" b="0" i="1" smtClean="0">
                              <a:latin typeface="Cambria Math" panose="02040503050406030204" pitchFamily="18" charset="0"/>
                              <a:ea typeface="Cambria Math" panose="02040503050406030204" pitchFamily="18" charset="0"/>
                            </a:rPr>
                            <m:t>𝑤</m:t>
                          </m:r>
                        </m:e>
                        <m:sub>
                          <m:r>
                            <a:rPr lang="en-AU" b="0" i="1" smtClean="0">
                              <a:latin typeface="Cambria Math" panose="02040503050406030204" pitchFamily="18" charset="0"/>
                              <a:ea typeface="Cambria Math" panose="02040503050406030204" pitchFamily="18" charset="0"/>
                            </a:rPr>
                            <m:t>2</m:t>
                          </m:r>
                        </m:sub>
                      </m:sSub>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𝑏</m:t>
                      </m:r>
                    </m:oMath>
                  </m:oMathPara>
                </a14:m>
                <a:endParaRPr lang="en-AU" dirty="0"/>
              </a:p>
              <a:p>
                <a:r>
                  <a:rPr lang="en-AU" dirty="0"/>
                  <a:t>The result of this activation function would then be fed into an activation function to produce a labelling. In the example above, the activation function is a threshold cut-off  (e.g., 1 if greater than some value):</a:t>
                </a:r>
              </a:p>
              <a:p>
                <a:pPr marL="0" indent="0">
                  <a:buNone/>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h</m:t>
                      </m:r>
                      <m:d>
                        <m:dPr>
                          <m:ctrlPr>
                            <a:rPr lang="en-AU" b="0" i="1" smtClean="0">
                              <a:latin typeface="Cambria Math" panose="02040503050406030204" pitchFamily="18" charset="0"/>
                            </a:rPr>
                          </m:ctrlPr>
                        </m:dPr>
                        <m:e>
                          <m:r>
                            <a:rPr lang="en-AU" b="1" i="1" smtClean="0">
                              <a:latin typeface="Cambria Math" panose="02040503050406030204" pitchFamily="18" charset="0"/>
                            </a:rPr>
                            <m:t>𝒙</m:t>
                          </m:r>
                        </m:e>
                      </m:d>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US" b="0" i="1" smtClean="0">
                                    <a:latin typeface="Cambria Math" panose="02040503050406030204" pitchFamily="18" charset="0"/>
                                  </a:rPr>
                                  <m:t> </m:t>
                                </m:r>
                                <m:r>
                                  <a:rPr lang="en-US" b="0" i="1" smtClean="0">
                                    <a:latin typeface="Cambria Math" panose="02040503050406030204" pitchFamily="18" charset="0"/>
                                  </a:rPr>
                                  <m:t>  </m:t>
                                </m:r>
                                <m:r>
                                  <a:rPr lang="en-AU" b="0" i="1" smtClean="0">
                                    <a:latin typeface="Cambria Math" panose="02040503050406030204" pitchFamily="18" charset="0"/>
                                  </a:rPr>
                                  <m:t>1:  </m:t>
                                </m:r>
                                <m:r>
                                  <a:rPr lang="en-AU" b="0" i="1" smtClean="0">
                                    <a:latin typeface="Cambria Math" panose="02040503050406030204" pitchFamily="18" charset="0"/>
                                  </a:rPr>
                                  <m:t>𝑖𝑓</m:t>
                                </m:r>
                                <m:r>
                                  <a:rPr lang="en-AU" b="0" i="1"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m:rPr>
                                        <m:brk m:alnAt="7"/>
                                      </m:rPr>
                                      <a:rPr lang="en-AU" b="1" i="1" smtClean="0">
                                        <a:latin typeface="Cambria Math" panose="02040503050406030204" pitchFamily="18" charset="0"/>
                                      </a:rPr>
                                      <m:t>𝒙</m:t>
                                    </m:r>
                                  </m:e>
                                </m:d>
                                <m:r>
                                  <m:rPr>
                                    <m:brk m:alnAt="7"/>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𝑤</m:t>
                                </m:r>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&gt;0</m:t>
                                </m:r>
                              </m:e>
                            </m:mr>
                            <m:mr>
                              <m:e>
                                <m:r>
                                  <a:rPr lang="en-US" b="0" i="1" smtClean="0">
                                    <a:latin typeface="Cambria Math" panose="02040503050406030204" pitchFamily="18" charset="0"/>
                                  </a:rPr>
                                  <m:t>   0:                           </m:t>
                                </m:r>
                                <m:r>
                                  <a:rPr lang="en-US" b="0" i="1" smtClean="0">
                                    <a:latin typeface="Cambria Math" panose="02040503050406030204" pitchFamily="18" charset="0"/>
                                  </a:rPr>
                                  <m:t>𝑜𝑡h𝑒𝑟𝑤𝑖𝑠𝑒</m:t>
                                </m:r>
                              </m:e>
                            </m:mr>
                          </m:m>
                        </m:e>
                      </m:d>
                    </m:oMath>
                  </m:oMathPara>
                </a14:m>
                <a:endParaRPr lang="en-AU"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400" y="685800"/>
                <a:ext cx="7989752" cy="5943599"/>
              </a:xfrm>
              <a:blipFill rotWithShape="0">
                <a:blip r:embed="rId2"/>
                <a:stretch>
                  <a:fillRect l="-763" t="-821" r="-1832"/>
                </a:stretch>
              </a:blipFill>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13</a:t>
            </a:fld>
            <a:endParaRPr lang="en-US" altLang="en-US"/>
          </a:p>
        </p:txBody>
      </p:sp>
    </p:spTree>
    <p:extLst>
      <p:ext uri="{BB962C8B-B14F-4D97-AF65-F5344CB8AC3E}">
        <p14:creationId xmlns:p14="http://schemas.microsoft.com/office/powerpoint/2010/main" val="3051396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Training the Perceptron</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581025" y="2133600"/>
                <a:ext cx="7989752" cy="3630795"/>
              </a:xfrm>
            </p:spPr>
            <p:txBody>
              <a:bodyPr/>
              <a:lstStyle/>
              <a:p>
                <a:r>
                  <a:rPr lang="en-AU" dirty="0"/>
                  <a:t>The training of the perceptron consists of feeding it multiple training samples and calculating the output for each of them. </a:t>
                </a:r>
              </a:p>
              <a:p>
                <a:r>
                  <a:rPr lang="en-AU" dirty="0"/>
                  <a:t>After each sample, the weights </a:t>
                </a:r>
                <a14:m>
                  <m:oMath xmlns:m="http://schemas.openxmlformats.org/officeDocument/2006/math">
                    <m:r>
                      <a:rPr lang="en-AU" b="1" i="1" dirty="0" smtClean="0">
                        <a:latin typeface="Cambria Math" panose="02040503050406030204" pitchFamily="18" charset="0"/>
                      </a:rPr>
                      <m:t>𝒘</m:t>
                    </m:r>
                  </m:oMath>
                </a14:m>
                <a:r>
                  <a:rPr lang="en-AU" dirty="0"/>
                  <a:t> are adjusted in such a way so as to minimize the output error, defined as the difference between the desired target </a:t>
                </a:r>
                <a14:m>
                  <m:oMath xmlns:m="http://schemas.openxmlformats.org/officeDocument/2006/math">
                    <m:r>
                      <a:rPr lang="en-AU" i="1">
                        <a:latin typeface="Cambria Math" panose="02040503050406030204" pitchFamily="18" charset="0"/>
                      </a:rPr>
                      <m:t>𝑦</m:t>
                    </m:r>
                  </m:oMath>
                </a14:m>
                <a:r>
                  <a:rPr lang="en-AU" dirty="0"/>
                  <a:t> and the actual outputs </a:t>
                </a:r>
                <a14:m>
                  <m:oMath xmlns:m="http://schemas.openxmlformats.org/officeDocument/2006/math">
                    <m:acc>
                      <m:accPr>
                        <m:chr m:val="̂"/>
                        <m:ctrlPr>
                          <a:rPr lang="en-AU" i="1">
                            <a:latin typeface="Cambria Math" panose="02040503050406030204" pitchFamily="18" charset="0"/>
                          </a:rPr>
                        </m:ctrlPr>
                      </m:accPr>
                      <m:e>
                        <m:r>
                          <a:rPr lang="en-AU" i="1">
                            <a:latin typeface="Cambria Math" panose="02040503050406030204" pitchFamily="18" charset="0"/>
                          </a:rPr>
                          <m:t>𝑦</m:t>
                        </m:r>
                      </m:e>
                    </m:acc>
                  </m:oMath>
                </a14:m>
                <a:r>
                  <a:rPr lang="en-AU" dirty="0"/>
                  <a:t>. </a:t>
                </a:r>
              </a:p>
              <a:p>
                <a:r>
                  <a:rPr lang="en-AU" dirty="0"/>
                  <a:t>There are various error functions, like the </a:t>
                </a:r>
                <a:r>
                  <a:rPr lang="en-AU" b="1" u="sng" dirty="0">
                    <a:hlinkClick r:id="rId2"/>
                  </a:rPr>
                  <a:t>mean square error</a:t>
                </a:r>
                <a:r>
                  <a:rPr lang="en-AU" dirty="0"/>
                  <a:t>, but the basic principle of training remains the same.</a:t>
                </a:r>
              </a:p>
              <a:p>
                <a:pPr marL="0" indent="0">
                  <a:buNone/>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𝑀𝑆𝐸</m:t>
                      </m:r>
                      <m:r>
                        <a:rPr lang="en-AU" b="0" i="1" smtClean="0">
                          <a:latin typeface="Cambria Math" panose="02040503050406030204" pitchFamily="18" charset="0"/>
                        </a:rPr>
                        <m:t>= </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𝑁</m:t>
                          </m:r>
                        </m:den>
                      </m:f>
                      <m:nary>
                        <m:naryPr>
                          <m:chr m:val="∑"/>
                          <m:ctrlPr>
                            <a:rPr lang="en-AU" b="0" i="1" smtClean="0">
                              <a:latin typeface="Cambria Math" panose="02040503050406030204" pitchFamily="18" charset="0"/>
                            </a:rPr>
                          </m:ctrlPr>
                        </m:naryPr>
                        <m:sub>
                          <m:r>
                            <m:rPr>
                              <m:brk m:alnAt="23"/>
                            </m:rPr>
                            <a:rPr lang="en-AU" b="0" i="1" smtClean="0">
                              <a:latin typeface="Cambria Math" panose="02040503050406030204" pitchFamily="18" charset="0"/>
                            </a:rPr>
                            <m:t>𝑖</m:t>
                          </m:r>
                          <m:r>
                            <a:rPr lang="en-AU" b="0" i="1" smtClean="0">
                              <a:latin typeface="Cambria Math" panose="02040503050406030204" pitchFamily="18" charset="0"/>
                            </a:rPr>
                            <m:t>=1</m:t>
                          </m:r>
                        </m:sub>
                        <m:sup>
                          <m:r>
                            <a:rPr lang="en-AU" b="0" i="1" smtClean="0">
                              <a:latin typeface="Cambria Math" panose="02040503050406030204" pitchFamily="18" charset="0"/>
                            </a:rPr>
                            <m:t>𝑁</m:t>
                          </m:r>
                        </m:sup>
                        <m:e>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r>
                                    <a:rPr lang="en-AU" b="0" i="1" smtClean="0">
                                      <a:latin typeface="Cambria Math" panose="02040503050406030204" pitchFamily="18" charset="0"/>
                                    </a:rPr>
                                    <m:t>𝑦</m:t>
                                  </m:r>
                                  <m:r>
                                    <a:rPr lang="en-AU" b="0" i="1" smtClean="0">
                                      <a:latin typeface="Cambria Math" panose="02040503050406030204" pitchFamily="18" charset="0"/>
                                    </a:rPr>
                                    <m:t> − </m:t>
                                  </m:r>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𝑦</m:t>
                                      </m:r>
                                    </m:e>
                                  </m:acc>
                                  <m:r>
                                    <a:rPr lang="en-AU" b="0" i="1" smtClean="0">
                                      <a:latin typeface="Cambria Math" panose="02040503050406030204" pitchFamily="18" charset="0"/>
                                    </a:rPr>
                                    <m:t> </m:t>
                                  </m:r>
                                </m:e>
                              </m:d>
                            </m:e>
                            <m:sup>
                              <m:r>
                                <a:rPr lang="en-AU" b="0" i="1" smtClean="0">
                                  <a:latin typeface="Cambria Math" panose="02040503050406030204" pitchFamily="18" charset="0"/>
                                </a:rPr>
                                <m:t>2</m:t>
                              </m:r>
                            </m:sup>
                          </m:sSup>
                        </m:e>
                      </m:nary>
                    </m:oMath>
                  </m:oMathPara>
                </a14:m>
                <a:endParaRPr lang="en-AU"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581025" y="2133600"/>
                <a:ext cx="7989752" cy="3630795"/>
              </a:xfrm>
              <a:blipFill rotWithShape="0">
                <a:blip r:embed="rId3"/>
                <a:stretch>
                  <a:fillRect l="-763" t="-1342" r="-686" b="-10235"/>
                </a:stretch>
              </a:blipFill>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A243728C-F7DD-49FA-BEF0-AA2B97A9C8EA}" type="slidenum">
              <a:rPr lang="en-US" altLang="en-US" smtClean="0"/>
              <a:pPr>
                <a:defRPr/>
              </a:pPr>
              <a:t>14</a:t>
            </a:fld>
            <a:endParaRPr lang="en-US" altLang="en-US"/>
          </a:p>
        </p:txBody>
      </p:sp>
    </p:spTree>
    <p:extLst>
      <p:ext uri="{BB962C8B-B14F-4D97-AF65-F5344CB8AC3E}">
        <p14:creationId xmlns:p14="http://schemas.microsoft.com/office/powerpoint/2010/main" val="2669098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Single Perceptron Drawbacks</a:t>
            </a:r>
          </a:p>
        </p:txBody>
      </p:sp>
      <p:sp>
        <p:nvSpPr>
          <p:cNvPr id="4" name="Content Placeholder 3"/>
          <p:cNvSpPr>
            <a:spLocks noGrp="1"/>
          </p:cNvSpPr>
          <p:nvPr>
            <p:ph idx="1"/>
          </p:nvPr>
        </p:nvSpPr>
        <p:spPr>
          <a:xfrm>
            <a:off x="381000" y="1981201"/>
            <a:ext cx="4419600" cy="3352800"/>
          </a:xfrm>
        </p:spPr>
        <p:txBody>
          <a:bodyPr/>
          <a:lstStyle/>
          <a:p>
            <a:r>
              <a:rPr lang="en-AU" sz="2200" dirty="0"/>
              <a:t>The single perceptron approach to deep learning has one major drawback: it can only learn </a:t>
            </a:r>
            <a:r>
              <a:rPr lang="en-AU" sz="2200" dirty="0">
                <a:hlinkClick r:id="rId2"/>
              </a:rPr>
              <a:t>linearly separable functions</a:t>
            </a:r>
            <a:r>
              <a:rPr lang="en-AU" sz="2200" dirty="0"/>
              <a:t>.</a:t>
            </a:r>
          </a:p>
          <a:p>
            <a:r>
              <a:rPr lang="en-AU" sz="2200" dirty="0"/>
              <a:t>Take </a:t>
            </a:r>
            <a:r>
              <a:rPr lang="en-AU" sz="2200" b="1" dirty="0"/>
              <a:t>XOR</a:t>
            </a:r>
            <a:r>
              <a:rPr lang="en-AU" sz="2200" dirty="0"/>
              <a:t>, a relatively simple function, and notice that it can’t be classified by a linear separator.</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9175" y="1981200"/>
            <a:ext cx="3789520" cy="3056065"/>
          </a:xfrm>
          <a:prstGeom prst="rect">
            <a:avLst/>
          </a:prstGeom>
        </p:spPr>
      </p:pic>
      <p:sp>
        <p:nvSpPr>
          <p:cNvPr id="6" name="Content Placeholder 3"/>
          <p:cNvSpPr txBox="1">
            <a:spLocks/>
          </p:cNvSpPr>
          <p:nvPr/>
        </p:nvSpPr>
        <p:spPr bwMode="auto">
          <a:xfrm>
            <a:off x="381000" y="5248404"/>
            <a:ext cx="8151813" cy="16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sz="2200" dirty="0"/>
              <a:t>To address this problem, it needs to use a </a:t>
            </a:r>
            <a:r>
              <a:rPr lang="en-AU" sz="2200" b="1" u="sng" dirty="0"/>
              <a:t>multilayer perceptron</a:t>
            </a:r>
            <a:r>
              <a:rPr lang="en-AU" sz="2200" dirty="0"/>
              <a:t>, also known as </a:t>
            </a:r>
            <a:r>
              <a:rPr lang="en-AU" sz="2200" b="1" u="sng" dirty="0"/>
              <a:t>feedforward neural network</a:t>
            </a:r>
            <a:r>
              <a:rPr lang="en-AU" sz="2200" dirty="0"/>
              <a:t>. In fact, if a bunch of these perceptrons are composed together, they create a more powerful mechanism for learning. </a:t>
            </a:r>
          </a:p>
        </p:txBody>
      </p:sp>
      <p:sp>
        <p:nvSpPr>
          <p:cNvPr id="3" name="Slide Number Placeholder 2"/>
          <p:cNvSpPr>
            <a:spLocks noGrp="1"/>
          </p:cNvSpPr>
          <p:nvPr>
            <p:ph type="sldNum" sz="quarter" idx="12"/>
          </p:nvPr>
        </p:nvSpPr>
        <p:spPr/>
        <p:txBody>
          <a:bodyPr/>
          <a:lstStyle/>
          <a:p>
            <a:pPr>
              <a:defRPr/>
            </a:pPr>
            <a:fld id="{A243728C-F7DD-49FA-BEF0-AA2B97A9C8EA}" type="slidenum">
              <a:rPr lang="en-US" altLang="en-US" smtClean="0"/>
              <a:pPr>
                <a:defRPr/>
              </a:pPr>
              <a:t>15</a:t>
            </a:fld>
            <a:endParaRPr lang="en-US" altLang="en-US"/>
          </a:p>
        </p:txBody>
      </p:sp>
    </p:spTree>
    <p:extLst>
      <p:ext uri="{BB962C8B-B14F-4D97-AF65-F5344CB8AC3E}">
        <p14:creationId xmlns:p14="http://schemas.microsoft.com/office/powerpoint/2010/main" val="2756305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AU" dirty="0"/>
              <a:t>Feedforward Neural Networks for Deep Learning</a:t>
            </a:r>
          </a:p>
        </p:txBody>
      </p:sp>
      <p:sp>
        <p:nvSpPr>
          <p:cNvPr id="8" name="Content Placeholder 7"/>
          <p:cNvSpPr>
            <a:spLocks noGrp="1"/>
          </p:cNvSpPr>
          <p:nvPr>
            <p:ph idx="1"/>
          </p:nvPr>
        </p:nvSpPr>
        <p:spPr>
          <a:xfrm>
            <a:off x="369888" y="1981200"/>
            <a:ext cx="8229600" cy="3630795"/>
          </a:xfrm>
        </p:spPr>
        <p:txBody>
          <a:bodyPr/>
          <a:lstStyle/>
          <a:p>
            <a:r>
              <a:rPr lang="en-AU" dirty="0"/>
              <a:t>A neural network is a composition of perceptrons, connected in different ways and operating on different activation functions.</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669" y="3429000"/>
            <a:ext cx="4038600" cy="3048535"/>
          </a:xfrm>
          <a:prstGeom prst="rect">
            <a:avLst/>
          </a:prstGeom>
        </p:spPr>
      </p:pic>
      <p:sp>
        <p:nvSpPr>
          <p:cNvPr id="2" name="Slide Number Placeholder 1"/>
          <p:cNvSpPr>
            <a:spLocks noGrp="1"/>
          </p:cNvSpPr>
          <p:nvPr>
            <p:ph type="sldNum" sz="quarter" idx="12"/>
          </p:nvPr>
        </p:nvSpPr>
        <p:spPr/>
        <p:txBody>
          <a:bodyPr/>
          <a:lstStyle/>
          <a:p>
            <a:pPr>
              <a:defRPr/>
            </a:pPr>
            <a:fld id="{A243728C-F7DD-49FA-BEF0-AA2B97A9C8EA}" type="slidenum">
              <a:rPr lang="en-US" altLang="en-US" smtClean="0"/>
              <a:pPr>
                <a:defRPr/>
              </a:pPr>
              <a:t>16</a:t>
            </a:fld>
            <a:endParaRPr lang="en-US" altLang="en-US"/>
          </a:p>
        </p:txBody>
      </p:sp>
    </p:spTree>
    <p:extLst>
      <p:ext uri="{BB962C8B-B14F-4D97-AF65-F5344CB8AC3E}">
        <p14:creationId xmlns:p14="http://schemas.microsoft.com/office/powerpoint/2010/main" val="2198173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685800"/>
            <a:ext cx="7989752" cy="2971800"/>
          </a:xfrm>
        </p:spPr>
        <p:txBody>
          <a:bodyPr/>
          <a:lstStyle/>
          <a:p>
            <a:r>
              <a:rPr lang="en-AU" dirty="0"/>
              <a:t>The properties of feedforward neural network</a:t>
            </a:r>
          </a:p>
          <a:p>
            <a:pPr>
              <a:buFont typeface="Wingdings" panose="05000000000000000000" pitchFamily="2" charset="2"/>
              <a:buChar char="ü"/>
            </a:pPr>
            <a:r>
              <a:rPr lang="en-AU" dirty="0"/>
              <a:t>An input, output, and one or more </a:t>
            </a:r>
            <a:r>
              <a:rPr lang="en-AU" i="1" dirty="0"/>
              <a:t>hidden</a:t>
            </a:r>
            <a:r>
              <a:rPr lang="en-AU" dirty="0"/>
              <a:t> layers. The figure shows a network with a 3-unit input layer, 4-unit hidden layer and an output layer with 2 units (the terms units and neurons are interchangeable).</a:t>
            </a:r>
          </a:p>
          <a:p>
            <a:pPr>
              <a:buFont typeface="Wingdings" panose="05000000000000000000" pitchFamily="2" charset="2"/>
              <a:buChar char="ü"/>
            </a:pPr>
            <a:r>
              <a:rPr lang="en-AU" dirty="0"/>
              <a:t>Each unit is a single perceptron like the one described before.</a:t>
            </a:r>
          </a:p>
          <a:p>
            <a:pPr marL="457200" indent="-457200">
              <a:buFont typeface="+mj-lt"/>
              <a:buAutoNum type="arabicPeriod"/>
            </a:pPr>
            <a:endParaRPr lang="en-AU" dirty="0"/>
          </a:p>
          <a:p>
            <a:pPr marL="457200" indent="-457200">
              <a:buFont typeface="+mj-lt"/>
              <a:buAutoNum type="arabicPeriod"/>
            </a:pPr>
            <a:endParaRPr lang="en-AU"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713" t="9999" r="21797" b="12515"/>
          <a:stretch/>
        </p:blipFill>
        <p:spPr>
          <a:xfrm>
            <a:off x="5766526" y="3619500"/>
            <a:ext cx="2590800" cy="2590800"/>
          </a:xfrm>
          <a:prstGeom prst="rect">
            <a:avLst/>
          </a:prstGeom>
        </p:spPr>
      </p:pic>
      <p:sp>
        <p:nvSpPr>
          <p:cNvPr id="7" name="Content Placeholder 4"/>
          <p:cNvSpPr txBox="1">
            <a:spLocks/>
          </p:cNvSpPr>
          <p:nvPr/>
        </p:nvSpPr>
        <p:spPr bwMode="auto">
          <a:xfrm>
            <a:off x="533400" y="3429000"/>
            <a:ext cx="5029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Wingdings" panose="05000000000000000000" pitchFamily="2" charset="2"/>
              <a:buChar char="ü"/>
            </a:pPr>
            <a:r>
              <a:rPr lang="en-AU" dirty="0"/>
              <a:t>The units of the input layer serve as inputs for the units of the hidden layer, while the hidden layer units are inputs to the output layer.</a:t>
            </a:r>
          </a:p>
          <a:p>
            <a:pPr>
              <a:buFont typeface="Wingdings" panose="05000000000000000000" pitchFamily="2" charset="2"/>
              <a:buChar char="ü"/>
            </a:pPr>
            <a:r>
              <a:rPr lang="en-AU" dirty="0"/>
              <a:t>Each connection between two neurons has a weight </a:t>
            </a:r>
            <a:r>
              <a:rPr lang="en-AU" b="1" dirty="0"/>
              <a:t>w</a:t>
            </a:r>
            <a:r>
              <a:rPr lang="en-AU" dirty="0"/>
              <a:t> (similar to the perceptron weights).</a:t>
            </a:r>
          </a:p>
          <a:p>
            <a:pPr marL="457200" indent="-457200">
              <a:buFont typeface="+mj-lt"/>
              <a:buAutoNum type="arabicPeriod"/>
            </a:pPr>
            <a:endParaRPr lang="en-AU" dirty="0"/>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17</a:t>
            </a:fld>
            <a:endParaRPr lang="en-US" altLang="en-US"/>
          </a:p>
        </p:txBody>
      </p:sp>
    </p:spTree>
    <p:extLst>
      <p:ext uri="{BB962C8B-B14F-4D97-AF65-F5344CB8AC3E}">
        <p14:creationId xmlns:p14="http://schemas.microsoft.com/office/powerpoint/2010/main" val="3337671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a:buFont typeface="Wingdings" panose="05000000000000000000" pitchFamily="2" charset="2"/>
              <a:buChar char="ü"/>
            </a:pPr>
            <a:r>
              <a:rPr lang="en-AU" dirty="0"/>
              <a:t>Each unit of layer </a:t>
            </a:r>
            <a:r>
              <a:rPr lang="en-AU" i="1" dirty="0"/>
              <a:t>t</a:t>
            </a:r>
            <a:r>
              <a:rPr lang="en-AU" dirty="0"/>
              <a:t> is typically connected to every unit of the previous layer </a:t>
            </a:r>
            <a:r>
              <a:rPr lang="en-AU" i="1" dirty="0"/>
              <a:t>t - 1</a:t>
            </a:r>
            <a:r>
              <a:rPr lang="en-AU" dirty="0"/>
              <a:t> .</a:t>
            </a:r>
          </a:p>
          <a:p>
            <a:pPr>
              <a:buFont typeface="Wingdings" panose="05000000000000000000" pitchFamily="2" charset="2"/>
              <a:buChar char="ü"/>
            </a:pPr>
            <a:r>
              <a:rPr lang="en-AU" dirty="0"/>
              <a:t>To process input data, the input vector is fed into the input layer.  These values are then propagated forward to the hidden units using the activation function for each hidden unit (hence the term forward propagation), which in turn calculate their outputs.</a:t>
            </a:r>
          </a:p>
          <a:p>
            <a:pPr>
              <a:buFont typeface="Wingdings" panose="05000000000000000000" pitchFamily="2" charset="2"/>
              <a:buChar char="ü"/>
            </a:pPr>
            <a:r>
              <a:rPr lang="en-AU" dirty="0"/>
              <a:t>The output layer calculates it’s outputs in the same way as the hidden layer. The result of the output layer is the output of the network.</a:t>
            </a:r>
          </a:p>
          <a:p>
            <a:pPr>
              <a:buFont typeface="Wingdings" panose="05000000000000000000" pitchFamily="2" charset="2"/>
              <a:buChar char="ü"/>
            </a:pPr>
            <a:endParaRPr lang="en-AU" dirty="0"/>
          </a:p>
        </p:txBody>
      </p:sp>
      <p:pic>
        <p:nvPicPr>
          <p:cNvPr id="3" name="Picture 2" descr="https://cdn.psychologytoday.com/sites/default/files/styles/article-inline-half/public/blogs/75174/2014/03/145969-148024.jpg?itok=0gOZ2a6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4574460"/>
            <a:ext cx="2057400" cy="211526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18</a:t>
            </a:fld>
            <a:endParaRPr lang="en-US" altLang="en-US"/>
          </a:p>
        </p:txBody>
      </p:sp>
    </p:spTree>
    <p:extLst>
      <p:ext uri="{BB962C8B-B14F-4D97-AF65-F5344CB8AC3E}">
        <p14:creationId xmlns:p14="http://schemas.microsoft.com/office/powerpoint/2010/main" val="2585453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72308" y="3645673"/>
            <a:ext cx="7891416" cy="3044052"/>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19</a:t>
            </a:fld>
            <a:endParaRPr lang="en-US" altLang="en-US"/>
          </a:p>
        </p:txBody>
      </p:sp>
      <p:sp>
        <p:nvSpPr>
          <p:cNvPr id="3" name="Content Placeholder 2"/>
          <p:cNvSpPr>
            <a:spLocks noGrp="1"/>
          </p:cNvSpPr>
          <p:nvPr>
            <p:ph idx="1"/>
          </p:nvPr>
        </p:nvSpPr>
        <p:spPr>
          <a:xfrm>
            <a:off x="566784" y="685800"/>
            <a:ext cx="7989752" cy="5096798"/>
          </a:xfrm>
        </p:spPr>
        <p:txBody>
          <a:bodyPr/>
          <a:lstStyle/>
          <a:p>
            <a:r>
              <a:rPr lang="en-AU" dirty="0"/>
              <a:t>Example: multilayer neural networks and backpropagation. </a:t>
            </a:r>
          </a:p>
        </p:txBody>
      </p:sp>
      <p:pic>
        <p:nvPicPr>
          <p:cNvPr id="4" name="Picture 3"/>
          <p:cNvPicPr>
            <a:picLocks noChangeAspect="1"/>
          </p:cNvPicPr>
          <p:nvPr/>
        </p:nvPicPr>
        <p:blipFill>
          <a:blip r:embed="rId3"/>
          <a:stretch>
            <a:fillRect/>
          </a:stretch>
        </p:blipFill>
        <p:spPr>
          <a:xfrm>
            <a:off x="394759" y="1230967"/>
            <a:ext cx="8333802" cy="2538412"/>
          </a:xfrm>
          <a:prstGeom prst="rect">
            <a:avLst/>
          </a:prstGeom>
        </p:spPr>
      </p:pic>
    </p:spTree>
    <p:extLst>
      <p:ext uri="{BB962C8B-B14F-4D97-AF65-F5344CB8AC3E}">
        <p14:creationId xmlns:p14="http://schemas.microsoft.com/office/powerpoint/2010/main" val="206022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Beyond Linearity</a:t>
            </a:r>
          </a:p>
        </p:txBody>
      </p:sp>
      <p:sp>
        <p:nvSpPr>
          <p:cNvPr id="5" name="Content Placeholder 4"/>
          <p:cNvSpPr>
            <a:spLocks noGrp="1"/>
          </p:cNvSpPr>
          <p:nvPr>
            <p:ph idx="1"/>
          </p:nvPr>
        </p:nvSpPr>
        <p:spPr>
          <a:xfrm>
            <a:off x="571500" y="2057400"/>
            <a:ext cx="7989752" cy="3630795"/>
          </a:xfrm>
        </p:spPr>
        <p:txBody>
          <a:bodyPr/>
          <a:lstStyle/>
          <a:p>
            <a:r>
              <a:rPr lang="en-AU" dirty="0"/>
              <a:t>What if each of the perceptrons is only allowed to use a linear activation function? </a:t>
            </a:r>
          </a:p>
          <a:p>
            <a:r>
              <a:rPr lang="en-AU" dirty="0"/>
              <a:t>Then, the final output of the network will still be some linear function of the inputs, just adjusted with a ton of different weights that it’s collected throughout the network. </a:t>
            </a:r>
          </a:p>
          <a:p>
            <a:r>
              <a:rPr lang="en-AU" dirty="0"/>
              <a:t>In other words, a linear composition of a bunch of linear functions is still just a linear function. </a:t>
            </a:r>
          </a:p>
          <a:p>
            <a:r>
              <a:rPr lang="en-AU" dirty="0"/>
              <a:t>If the network is restricted to linear activation functions, then the feedforward neural network is no more powerful than the perceptron, no matter how many layers it has.</a:t>
            </a:r>
          </a:p>
        </p:txBody>
      </p:sp>
      <p:sp>
        <p:nvSpPr>
          <p:cNvPr id="2" name="Slide Number Placeholder 1"/>
          <p:cNvSpPr>
            <a:spLocks noGrp="1"/>
          </p:cNvSpPr>
          <p:nvPr>
            <p:ph type="sldNum" sz="quarter" idx="12"/>
          </p:nvPr>
        </p:nvSpPr>
        <p:spPr/>
        <p:txBody>
          <a:bodyPr/>
          <a:lstStyle/>
          <a:p>
            <a:pPr>
              <a:defRPr/>
            </a:pPr>
            <a:fld id="{A243728C-F7DD-49FA-BEF0-AA2B97A9C8EA}" type="slidenum">
              <a:rPr lang="en-US" altLang="en-US" smtClean="0"/>
              <a:pPr>
                <a:defRPr/>
              </a:pPr>
              <a:t>20</a:t>
            </a:fld>
            <a:endParaRPr lang="en-US" altLang="en-US"/>
          </a:p>
        </p:txBody>
      </p:sp>
    </p:spTree>
    <p:extLst>
      <p:ext uri="{BB962C8B-B14F-4D97-AF65-F5344CB8AC3E}">
        <p14:creationId xmlns:p14="http://schemas.microsoft.com/office/powerpoint/2010/main" val="3425804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81161" y="2514601"/>
            <a:ext cx="7989752" cy="1371599"/>
          </a:xfrm>
        </p:spPr>
        <p:txBody>
          <a:bodyPr/>
          <a:lstStyle/>
          <a:p>
            <a:r>
              <a:rPr lang="en-AU" dirty="0"/>
              <a:t>Because of this, most neural networks use non-linear activation functions like the </a:t>
            </a:r>
            <a:r>
              <a:rPr lang="en-AU" b="1" u="sng" dirty="0">
                <a:solidFill>
                  <a:srgbClr val="002060"/>
                </a:solidFill>
              </a:rPr>
              <a:t>logistic</a:t>
            </a:r>
            <a:r>
              <a:rPr lang="en-AU" dirty="0"/>
              <a:t>, </a:t>
            </a:r>
            <a:r>
              <a:rPr lang="en-AU" b="1" u="sng" dirty="0">
                <a:solidFill>
                  <a:srgbClr val="002060"/>
                </a:solidFill>
              </a:rPr>
              <a:t>tanh</a:t>
            </a:r>
            <a:r>
              <a:rPr lang="en-AU" dirty="0"/>
              <a:t>, </a:t>
            </a:r>
            <a:r>
              <a:rPr lang="en-AU" b="1" u="sng" dirty="0">
                <a:solidFill>
                  <a:srgbClr val="002060"/>
                </a:solidFill>
              </a:rPr>
              <a:t>binary</a:t>
            </a:r>
            <a:r>
              <a:rPr lang="en-AU" dirty="0"/>
              <a:t> or </a:t>
            </a:r>
            <a:r>
              <a:rPr lang="en-AU" b="1" u="sng" dirty="0">
                <a:solidFill>
                  <a:srgbClr val="002060"/>
                </a:solidFill>
              </a:rPr>
              <a:t>rectifier</a:t>
            </a:r>
            <a:r>
              <a:rPr lang="en-AU" dirty="0"/>
              <a:t>.</a:t>
            </a:r>
          </a:p>
          <a:p>
            <a:endParaRPr lang="en-AU" dirty="0"/>
          </a:p>
        </p:txBody>
      </p:sp>
      <p:sp>
        <p:nvSpPr>
          <p:cNvPr id="6" name="Rounded Rectangle 5"/>
          <p:cNvSpPr/>
          <p:nvPr/>
        </p:nvSpPr>
        <p:spPr>
          <a:xfrm>
            <a:off x="685800" y="838200"/>
            <a:ext cx="7572208"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2400" dirty="0"/>
              <a:t>A linear composition of a bunch of linear functions is still just a linear function, so most neural networks use non-linear activation functions.</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21</a:t>
            </a:fld>
            <a:endParaRPr lang="en-US" altLang="en-US"/>
          </a:p>
        </p:txBody>
      </p:sp>
      <mc:AlternateContent xmlns:mc="http://schemas.openxmlformats.org/markup-compatibility/2006" xmlns:a14="http://schemas.microsoft.com/office/drawing/2010/main">
        <mc:Choice Requires="a14">
          <p:sp>
            <p:nvSpPr>
              <p:cNvPr id="3" name="Rectangle 2"/>
              <p:cNvSpPr/>
              <p:nvPr/>
            </p:nvSpPr>
            <p:spPr>
              <a:xfrm>
                <a:off x="2659251" y="3505200"/>
                <a:ext cx="5133975" cy="2892330"/>
              </a:xfrm>
              <a:prstGeom prst="rect">
                <a:avLst/>
              </a:prstGeom>
            </p:spPr>
            <p:txBody>
              <a:bodyPr wrap="square">
                <a:spAutoFit/>
              </a:bodyPr>
              <a:lstStyle/>
              <a:p>
                <a:pPr>
                  <a:lnSpc>
                    <a:spcPct val="150000"/>
                  </a:lnSpc>
                </a:pPr>
                <a:r>
                  <a:rPr lang="en-AU" sz="1600" dirty="0"/>
                  <a:t>Logistic function:  		</a:t>
                </a:r>
                <a14:m>
                  <m:oMath xmlns:m="http://schemas.openxmlformats.org/officeDocument/2006/math">
                    <m:r>
                      <a:rPr lang="en-AU" sz="1600" i="1">
                        <a:latin typeface="Cambria Math" panose="02040503050406030204" pitchFamily="18" charset="0"/>
                      </a:rPr>
                      <m:t>𝑓</m:t>
                    </m:r>
                    <m:d>
                      <m:dPr>
                        <m:ctrlPr>
                          <a:rPr lang="en-AU" sz="1600" i="1">
                            <a:latin typeface="Cambria Math" panose="02040503050406030204" pitchFamily="18" charset="0"/>
                          </a:rPr>
                        </m:ctrlPr>
                      </m:dPr>
                      <m:e>
                        <m:r>
                          <a:rPr lang="en-AU" sz="1600" i="1">
                            <a:latin typeface="Cambria Math" panose="02040503050406030204" pitchFamily="18" charset="0"/>
                          </a:rPr>
                          <m:t>𝑥</m:t>
                        </m:r>
                      </m:e>
                    </m:d>
                    <m:r>
                      <a:rPr lang="en-AU" sz="1600" i="1">
                        <a:latin typeface="Cambria Math" panose="02040503050406030204" pitchFamily="18" charset="0"/>
                      </a:rPr>
                      <m:t>=</m:t>
                    </m:r>
                    <m:f>
                      <m:fPr>
                        <m:ctrlPr>
                          <a:rPr lang="en-AU" sz="1600" i="1">
                            <a:latin typeface="Cambria Math" panose="02040503050406030204" pitchFamily="18" charset="0"/>
                          </a:rPr>
                        </m:ctrlPr>
                      </m:fPr>
                      <m:num>
                        <m:r>
                          <a:rPr lang="en-AU" sz="1600" i="1">
                            <a:latin typeface="Cambria Math" panose="02040503050406030204" pitchFamily="18" charset="0"/>
                          </a:rPr>
                          <m:t>𝐿</m:t>
                        </m:r>
                      </m:num>
                      <m:den>
                        <m:r>
                          <a:rPr lang="en-AU" sz="1600" i="1">
                            <a:latin typeface="Cambria Math" panose="02040503050406030204" pitchFamily="18" charset="0"/>
                          </a:rPr>
                          <m:t>1+</m:t>
                        </m:r>
                        <m:sSup>
                          <m:sSupPr>
                            <m:ctrlPr>
                              <a:rPr lang="en-AU" sz="1600" i="1">
                                <a:latin typeface="Cambria Math" panose="02040503050406030204" pitchFamily="18" charset="0"/>
                              </a:rPr>
                            </m:ctrlPr>
                          </m:sSupPr>
                          <m:e>
                            <m:r>
                              <a:rPr lang="en-AU" sz="1600" i="1">
                                <a:latin typeface="Cambria Math" panose="02040503050406030204" pitchFamily="18" charset="0"/>
                              </a:rPr>
                              <m:t>𝑒</m:t>
                            </m:r>
                          </m:e>
                          <m:sup>
                            <m:r>
                              <a:rPr lang="en-AU" sz="1600" i="1">
                                <a:latin typeface="Cambria Math" panose="02040503050406030204" pitchFamily="18" charset="0"/>
                              </a:rPr>
                              <m:t>−</m:t>
                            </m:r>
                            <m:r>
                              <a:rPr lang="en-AU" sz="1600" i="1">
                                <a:latin typeface="Cambria Math" panose="02040503050406030204" pitchFamily="18" charset="0"/>
                              </a:rPr>
                              <m:t>𝑘</m:t>
                            </m:r>
                            <m:d>
                              <m:dPr>
                                <m:ctrlPr>
                                  <a:rPr lang="en-AU" sz="1600" i="1">
                                    <a:latin typeface="Cambria Math" panose="02040503050406030204" pitchFamily="18" charset="0"/>
                                  </a:rPr>
                                </m:ctrlPr>
                              </m:dPr>
                              <m:e>
                                <m:r>
                                  <a:rPr lang="en-AU" sz="1600" i="1">
                                    <a:latin typeface="Cambria Math" panose="02040503050406030204" pitchFamily="18" charset="0"/>
                                  </a:rPr>
                                  <m:t>𝑥</m:t>
                                </m:r>
                                <m:r>
                                  <a:rPr lang="en-AU" sz="1600" i="1">
                                    <a:latin typeface="Cambria Math" panose="02040503050406030204" pitchFamily="18" charset="0"/>
                                  </a:rPr>
                                  <m:t>−</m:t>
                                </m:r>
                                <m:sSub>
                                  <m:sSubPr>
                                    <m:ctrlPr>
                                      <a:rPr lang="en-AU" sz="1600" i="1">
                                        <a:latin typeface="Cambria Math" panose="02040503050406030204" pitchFamily="18" charset="0"/>
                                      </a:rPr>
                                    </m:ctrlPr>
                                  </m:sSubPr>
                                  <m:e>
                                    <m:r>
                                      <a:rPr lang="en-AU" sz="1600" i="1">
                                        <a:latin typeface="Cambria Math" panose="02040503050406030204" pitchFamily="18" charset="0"/>
                                      </a:rPr>
                                      <m:t>𝑥</m:t>
                                    </m:r>
                                  </m:e>
                                  <m:sub>
                                    <m:r>
                                      <a:rPr lang="en-AU" sz="1600" i="1">
                                        <a:latin typeface="Cambria Math" panose="02040503050406030204" pitchFamily="18" charset="0"/>
                                      </a:rPr>
                                      <m:t>0</m:t>
                                    </m:r>
                                  </m:sub>
                                </m:sSub>
                              </m:e>
                            </m:d>
                          </m:sup>
                        </m:sSup>
                      </m:den>
                    </m:f>
                  </m:oMath>
                </a14:m>
                <a:r>
                  <a:rPr lang="en-AU" sz="1600" dirty="0"/>
                  <a:t>  </a:t>
                </a:r>
              </a:p>
              <a:p>
                <a:pPr>
                  <a:lnSpc>
                    <a:spcPct val="150000"/>
                  </a:lnSpc>
                </a:pPr>
                <a:r>
                  <a:rPr lang="en-AU" sz="1600" dirty="0"/>
                  <a:t>Sigmoid function:</a:t>
                </a:r>
                <a:r>
                  <a:rPr lang="en-AU" sz="1600" b="1" dirty="0"/>
                  <a:t> 		</a:t>
                </a:r>
                <a14:m>
                  <m:oMath xmlns:m="http://schemas.openxmlformats.org/officeDocument/2006/math">
                    <m:r>
                      <a:rPr lang="en-AU" sz="1600" i="1">
                        <a:latin typeface="Cambria Math" panose="02040503050406030204" pitchFamily="18" charset="0"/>
                      </a:rPr>
                      <m:t>𝑓</m:t>
                    </m:r>
                    <m:d>
                      <m:dPr>
                        <m:ctrlPr>
                          <a:rPr lang="en-AU" sz="1600" i="1">
                            <a:latin typeface="Cambria Math" panose="02040503050406030204" pitchFamily="18" charset="0"/>
                          </a:rPr>
                        </m:ctrlPr>
                      </m:dPr>
                      <m:e>
                        <m:r>
                          <a:rPr lang="en-AU" sz="1600" i="1">
                            <a:latin typeface="Cambria Math" panose="02040503050406030204" pitchFamily="18" charset="0"/>
                          </a:rPr>
                          <m:t>𝑥</m:t>
                        </m:r>
                      </m:e>
                    </m:d>
                    <m:r>
                      <a:rPr lang="en-AU" sz="1600" i="1">
                        <a:latin typeface="Cambria Math" panose="02040503050406030204" pitchFamily="18" charset="0"/>
                      </a:rPr>
                      <m:t>=</m:t>
                    </m:r>
                    <m:f>
                      <m:fPr>
                        <m:ctrlPr>
                          <a:rPr lang="en-AU" sz="1600" i="1">
                            <a:latin typeface="Cambria Math" panose="02040503050406030204" pitchFamily="18" charset="0"/>
                          </a:rPr>
                        </m:ctrlPr>
                      </m:fPr>
                      <m:num>
                        <m:r>
                          <a:rPr lang="en-AU" sz="1600" i="1">
                            <a:latin typeface="Cambria Math" panose="02040503050406030204" pitchFamily="18" charset="0"/>
                          </a:rPr>
                          <m:t>1</m:t>
                        </m:r>
                      </m:num>
                      <m:den>
                        <m:r>
                          <a:rPr lang="en-AU" sz="1600" i="1">
                            <a:latin typeface="Cambria Math" panose="02040503050406030204" pitchFamily="18" charset="0"/>
                          </a:rPr>
                          <m:t>1+</m:t>
                        </m:r>
                        <m:sSup>
                          <m:sSupPr>
                            <m:ctrlPr>
                              <a:rPr lang="en-AU" sz="1600" i="1">
                                <a:latin typeface="Cambria Math" panose="02040503050406030204" pitchFamily="18" charset="0"/>
                              </a:rPr>
                            </m:ctrlPr>
                          </m:sSupPr>
                          <m:e>
                            <m:r>
                              <a:rPr lang="en-AU" sz="1600" i="1">
                                <a:latin typeface="Cambria Math" panose="02040503050406030204" pitchFamily="18" charset="0"/>
                              </a:rPr>
                              <m:t>𝑒</m:t>
                            </m:r>
                          </m:e>
                          <m:sup>
                            <m:r>
                              <a:rPr lang="en-AU" sz="1600" i="1">
                                <a:latin typeface="Cambria Math" panose="02040503050406030204" pitchFamily="18" charset="0"/>
                              </a:rPr>
                              <m:t>−</m:t>
                            </m:r>
                            <m:r>
                              <a:rPr lang="en-AU" sz="1600" i="1">
                                <a:latin typeface="Cambria Math" panose="02040503050406030204" pitchFamily="18" charset="0"/>
                              </a:rPr>
                              <m:t>𝑥</m:t>
                            </m:r>
                          </m:sup>
                        </m:sSup>
                      </m:den>
                    </m:f>
                  </m:oMath>
                </a14:m>
                <a:endParaRPr lang="en-AU" sz="1600" dirty="0"/>
              </a:p>
              <a:p>
                <a:pPr>
                  <a:lnSpc>
                    <a:spcPct val="150000"/>
                  </a:lnSpc>
                </a:pPr>
                <a:r>
                  <a:rPr lang="en-AU" sz="1600" dirty="0"/>
                  <a:t>Tanh function: 		</a:t>
                </a:r>
                <a14:m>
                  <m:oMath xmlns:m="http://schemas.openxmlformats.org/officeDocument/2006/math">
                    <m:r>
                      <a:rPr lang="en-AU" sz="1600" i="1">
                        <a:latin typeface="Cambria Math" panose="02040503050406030204" pitchFamily="18" charset="0"/>
                      </a:rPr>
                      <m:t>𝑓</m:t>
                    </m:r>
                    <m:d>
                      <m:dPr>
                        <m:ctrlPr>
                          <a:rPr lang="en-AU" sz="1600" i="1">
                            <a:latin typeface="Cambria Math" panose="02040503050406030204" pitchFamily="18" charset="0"/>
                          </a:rPr>
                        </m:ctrlPr>
                      </m:dPr>
                      <m:e>
                        <m:r>
                          <a:rPr lang="en-AU" sz="1600" i="1">
                            <a:latin typeface="Cambria Math" panose="02040503050406030204" pitchFamily="18" charset="0"/>
                          </a:rPr>
                          <m:t>𝑥</m:t>
                        </m:r>
                      </m:e>
                    </m:d>
                    <m:r>
                      <a:rPr lang="en-AU" sz="1600" i="1">
                        <a:latin typeface="Cambria Math" panose="02040503050406030204" pitchFamily="18" charset="0"/>
                      </a:rPr>
                      <m:t>=</m:t>
                    </m:r>
                    <m:f>
                      <m:fPr>
                        <m:ctrlPr>
                          <a:rPr lang="en-AU" sz="1600" i="1">
                            <a:latin typeface="Cambria Math" panose="02040503050406030204" pitchFamily="18" charset="0"/>
                          </a:rPr>
                        </m:ctrlPr>
                      </m:fPr>
                      <m:num>
                        <m:r>
                          <a:rPr lang="en-AU" sz="1600" i="1">
                            <a:latin typeface="Cambria Math" panose="02040503050406030204" pitchFamily="18" charset="0"/>
                          </a:rPr>
                          <m:t>1</m:t>
                        </m:r>
                        <m:r>
                          <a:rPr lang="en-AU" sz="1600" b="0" i="1" smtClean="0">
                            <a:latin typeface="Cambria Math" panose="02040503050406030204" pitchFamily="18" charset="0"/>
                          </a:rPr>
                          <m:t>−</m:t>
                        </m:r>
                        <m:sSup>
                          <m:sSupPr>
                            <m:ctrlPr>
                              <a:rPr lang="en-AU" sz="1600" b="0" i="1" smtClean="0">
                                <a:latin typeface="Cambria Math" panose="02040503050406030204" pitchFamily="18" charset="0"/>
                              </a:rPr>
                            </m:ctrlPr>
                          </m:sSupPr>
                          <m:e>
                            <m:r>
                              <a:rPr lang="en-AU" sz="1600" b="0" i="1" smtClean="0">
                                <a:latin typeface="Cambria Math" panose="02040503050406030204" pitchFamily="18" charset="0"/>
                              </a:rPr>
                              <m:t>𝑒</m:t>
                            </m:r>
                          </m:e>
                          <m:sup>
                            <m:r>
                              <a:rPr lang="en-AU" sz="1600" b="0" i="1" smtClean="0">
                                <a:latin typeface="Cambria Math" panose="02040503050406030204" pitchFamily="18" charset="0"/>
                              </a:rPr>
                              <m:t>−</m:t>
                            </m:r>
                            <m:r>
                              <a:rPr lang="en-AU" sz="1600" b="0" i="1" smtClean="0">
                                <a:latin typeface="Cambria Math" panose="02040503050406030204" pitchFamily="18" charset="0"/>
                              </a:rPr>
                              <m:t>𝑥</m:t>
                            </m:r>
                          </m:sup>
                        </m:sSup>
                      </m:num>
                      <m:den>
                        <m:r>
                          <a:rPr lang="en-AU" sz="1600" i="1">
                            <a:latin typeface="Cambria Math" panose="02040503050406030204" pitchFamily="18" charset="0"/>
                          </a:rPr>
                          <m:t>1+</m:t>
                        </m:r>
                        <m:sSup>
                          <m:sSupPr>
                            <m:ctrlPr>
                              <a:rPr lang="en-AU" sz="1600" i="1">
                                <a:latin typeface="Cambria Math" panose="02040503050406030204" pitchFamily="18" charset="0"/>
                              </a:rPr>
                            </m:ctrlPr>
                          </m:sSupPr>
                          <m:e>
                            <m:r>
                              <a:rPr lang="en-AU" sz="1600" i="1">
                                <a:latin typeface="Cambria Math" panose="02040503050406030204" pitchFamily="18" charset="0"/>
                              </a:rPr>
                              <m:t>𝑒</m:t>
                            </m:r>
                          </m:e>
                          <m:sup>
                            <m:r>
                              <a:rPr lang="en-AU" sz="1600" i="1">
                                <a:latin typeface="Cambria Math" panose="02040503050406030204" pitchFamily="18" charset="0"/>
                              </a:rPr>
                              <m:t>−</m:t>
                            </m:r>
                            <m:r>
                              <a:rPr lang="en-AU" sz="1600" i="1">
                                <a:latin typeface="Cambria Math" panose="02040503050406030204" pitchFamily="18" charset="0"/>
                              </a:rPr>
                              <m:t>𝑥</m:t>
                            </m:r>
                          </m:sup>
                        </m:sSup>
                      </m:den>
                    </m:f>
                  </m:oMath>
                </a14:m>
                <a:endParaRPr lang="en-AU" sz="1600" dirty="0"/>
              </a:p>
              <a:p>
                <a:pPr>
                  <a:lnSpc>
                    <a:spcPct val="150000"/>
                  </a:lnSpc>
                </a:pPr>
                <a:r>
                  <a:rPr lang="en-AU" sz="1600" dirty="0"/>
                  <a:t>Binary function:		</a:t>
                </a:r>
                <a14:m>
                  <m:oMath xmlns:m="http://schemas.openxmlformats.org/officeDocument/2006/math">
                    <m:r>
                      <a:rPr lang="en-AU" sz="1600" i="1">
                        <a:latin typeface="Cambria Math" panose="02040503050406030204" pitchFamily="18" charset="0"/>
                      </a:rPr>
                      <m:t>𝑓</m:t>
                    </m:r>
                    <m:d>
                      <m:dPr>
                        <m:ctrlPr>
                          <a:rPr lang="en-AU" sz="1600" i="1">
                            <a:latin typeface="Cambria Math" panose="02040503050406030204" pitchFamily="18" charset="0"/>
                          </a:rPr>
                        </m:ctrlPr>
                      </m:dPr>
                      <m:e>
                        <m:r>
                          <a:rPr lang="en-AU" sz="1600" i="1">
                            <a:latin typeface="Cambria Math" panose="02040503050406030204" pitchFamily="18" charset="0"/>
                          </a:rPr>
                          <m:t>𝑥</m:t>
                        </m:r>
                      </m:e>
                    </m:d>
                    <m:r>
                      <a:rPr lang="en-AU" sz="1600" i="1">
                        <a:latin typeface="Cambria Math" panose="02040503050406030204" pitchFamily="18" charset="0"/>
                      </a:rPr>
                      <m:t>=</m:t>
                    </m:r>
                    <m:d>
                      <m:dPr>
                        <m:begChr m:val="{"/>
                        <m:endChr m:val=""/>
                        <m:ctrlPr>
                          <a:rPr lang="en-AU" sz="1600" i="1" smtClean="0">
                            <a:latin typeface="Cambria Math" panose="02040503050406030204" pitchFamily="18" charset="0"/>
                          </a:rPr>
                        </m:ctrlPr>
                      </m:dPr>
                      <m:e>
                        <m:m>
                          <m:mPr>
                            <m:mcs>
                              <m:mc>
                                <m:mcPr>
                                  <m:count m:val="1"/>
                                  <m:mcJc m:val="center"/>
                                </m:mcPr>
                              </m:mc>
                            </m:mcs>
                            <m:ctrlPr>
                              <a:rPr lang="en-AU" sz="1600" i="1" smtClean="0">
                                <a:latin typeface="Cambria Math" panose="02040503050406030204" pitchFamily="18" charset="0"/>
                              </a:rPr>
                            </m:ctrlPr>
                          </m:mPr>
                          <m:mr>
                            <m:e>
                              <m:r>
                                <m:rPr>
                                  <m:brk m:alnAt="7"/>
                                </m:rPr>
                                <a:rPr lang="en-AU" sz="1600" b="0" i="1" smtClean="0">
                                  <a:latin typeface="Cambria Math" panose="02040503050406030204" pitchFamily="18" charset="0"/>
                                </a:rPr>
                                <m:t>1</m:t>
                              </m:r>
                              <m:r>
                                <a:rPr lang="en-AU" sz="1600" b="0" i="1" smtClean="0">
                                  <a:latin typeface="Cambria Math" panose="02040503050406030204" pitchFamily="18" charset="0"/>
                                </a:rPr>
                                <m:t>, </m:t>
                              </m:r>
                              <m:sSup>
                                <m:sSupPr>
                                  <m:ctrlPr>
                                    <a:rPr lang="en-AU" sz="1600" b="0" i="1" smtClean="0">
                                      <a:latin typeface="Cambria Math" panose="02040503050406030204" pitchFamily="18" charset="0"/>
                                    </a:rPr>
                                  </m:ctrlPr>
                                </m:sSupPr>
                                <m:e>
                                  <m:r>
                                    <m:rPr>
                                      <m:brk m:alnAt="7"/>
                                    </m:rPr>
                                    <a:rPr lang="en-AU" sz="1600" b="0" i="1" smtClean="0">
                                      <a:latin typeface="Cambria Math" panose="02040503050406030204" pitchFamily="18" charset="0"/>
                                    </a:rPr>
                                    <m:t>𝑥</m:t>
                                  </m:r>
                                </m:e>
                                <m:sup>
                                  <m:r>
                                    <a:rPr lang="en-AU" sz="1600" b="0" i="1" smtClean="0">
                                      <a:latin typeface="Cambria Math" panose="02040503050406030204" pitchFamily="18" charset="0"/>
                                    </a:rPr>
                                    <m:t>𝑇</m:t>
                                  </m:r>
                                </m:sup>
                              </m:sSup>
                              <m:r>
                                <m:rPr>
                                  <m:brk m:alnAt="7"/>
                                </m:rPr>
                                <a:rPr lang="en-AU" sz="1600" b="0" i="1" smtClean="0">
                                  <a:latin typeface="Cambria Math" panose="02040503050406030204" pitchFamily="18" charset="0"/>
                                </a:rPr>
                                <m:t>𝑤</m:t>
                              </m:r>
                              <m:r>
                                <a:rPr lang="en-AU" sz="1600" b="0" i="1" smtClean="0">
                                  <a:latin typeface="Cambria Math" panose="02040503050406030204" pitchFamily="18" charset="0"/>
                                </a:rPr>
                                <m:t>+</m:t>
                              </m:r>
                              <m:r>
                                <a:rPr lang="en-AU" sz="1600" b="0" i="1" smtClean="0">
                                  <a:latin typeface="Cambria Math" panose="02040503050406030204" pitchFamily="18" charset="0"/>
                                </a:rPr>
                                <m:t>𝑏</m:t>
                              </m:r>
                              <m:r>
                                <a:rPr lang="en-AU" sz="1600" b="0" i="1" smtClean="0">
                                  <a:latin typeface="Cambria Math" panose="02040503050406030204" pitchFamily="18" charset="0"/>
                                </a:rPr>
                                <m:t>&gt;0</m:t>
                              </m:r>
                            </m:e>
                          </m:mr>
                          <m:mr>
                            <m:e>
                              <m:r>
                                <a:rPr lang="en-AU" sz="1600" b="0" i="1" smtClean="0">
                                  <a:latin typeface="Cambria Math" panose="02040503050406030204" pitchFamily="18" charset="0"/>
                                </a:rPr>
                                <m:t>0,   </m:t>
                              </m:r>
                              <m:r>
                                <a:rPr lang="en-AU" sz="1600" b="0" i="1" smtClean="0">
                                  <a:latin typeface="Cambria Math" panose="02040503050406030204" pitchFamily="18" charset="0"/>
                                </a:rPr>
                                <m:t>𝑒𝑙𝑠𝑒</m:t>
                              </m:r>
                              <m:r>
                                <a:rPr lang="en-AU" sz="1600" b="0" i="1" smtClean="0">
                                  <a:latin typeface="Cambria Math" panose="02040503050406030204" pitchFamily="18" charset="0"/>
                                </a:rPr>
                                <m:t>              </m:t>
                              </m:r>
                            </m:e>
                          </m:mr>
                        </m:m>
                      </m:e>
                    </m:d>
                  </m:oMath>
                </a14:m>
                <a:endParaRPr lang="en-AU" sz="1600" dirty="0"/>
              </a:p>
              <a:p>
                <a:pPr>
                  <a:lnSpc>
                    <a:spcPct val="150000"/>
                  </a:lnSpc>
                </a:pPr>
                <a:r>
                  <a:rPr lang="en-AU" sz="1600" dirty="0"/>
                  <a:t>Rectifier function:  		</a:t>
                </a:r>
                <a14:m>
                  <m:oMath xmlns:m="http://schemas.openxmlformats.org/officeDocument/2006/math">
                    <m:r>
                      <a:rPr lang="en-AU" sz="1600" i="1">
                        <a:latin typeface="Cambria Math" panose="02040503050406030204" pitchFamily="18" charset="0"/>
                      </a:rPr>
                      <m:t>𝑓</m:t>
                    </m:r>
                    <m:d>
                      <m:dPr>
                        <m:ctrlPr>
                          <a:rPr lang="en-AU" sz="1600" i="1">
                            <a:latin typeface="Cambria Math" panose="02040503050406030204" pitchFamily="18" charset="0"/>
                          </a:rPr>
                        </m:ctrlPr>
                      </m:dPr>
                      <m:e>
                        <m:r>
                          <a:rPr lang="en-AU" sz="1600" i="1">
                            <a:latin typeface="Cambria Math" panose="02040503050406030204" pitchFamily="18" charset="0"/>
                          </a:rPr>
                          <m:t>𝑥</m:t>
                        </m:r>
                      </m:e>
                    </m:d>
                    <m:r>
                      <a:rPr lang="en-AU" sz="1600" i="1">
                        <a:latin typeface="Cambria Math" panose="02040503050406030204" pitchFamily="18" charset="0"/>
                      </a:rPr>
                      <m:t>=</m:t>
                    </m:r>
                    <m:func>
                      <m:funcPr>
                        <m:ctrlPr>
                          <a:rPr lang="en-AU" sz="1600" b="0" i="1" smtClean="0">
                            <a:latin typeface="Cambria Math" panose="02040503050406030204" pitchFamily="18" charset="0"/>
                          </a:rPr>
                        </m:ctrlPr>
                      </m:funcPr>
                      <m:fName>
                        <m:r>
                          <m:rPr>
                            <m:sty m:val="p"/>
                          </m:rPr>
                          <a:rPr lang="en-AU" sz="1600" b="0" i="0" smtClean="0">
                            <a:latin typeface="Cambria Math" panose="02040503050406030204" pitchFamily="18" charset="0"/>
                          </a:rPr>
                          <m:t>max</m:t>
                        </m:r>
                      </m:fName>
                      <m:e>
                        <m:d>
                          <m:dPr>
                            <m:begChr m:val="{"/>
                            <m:endChr m:val="}"/>
                            <m:ctrlPr>
                              <a:rPr lang="en-AU" sz="1600" b="0" i="1" smtClean="0">
                                <a:latin typeface="Cambria Math" panose="02040503050406030204" pitchFamily="18" charset="0"/>
                              </a:rPr>
                            </m:ctrlPr>
                          </m:dPr>
                          <m:e>
                            <m:r>
                              <a:rPr lang="en-AU" sz="1600" b="0" i="1" smtClean="0">
                                <a:latin typeface="Cambria Math" panose="02040503050406030204" pitchFamily="18" charset="0"/>
                              </a:rPr>
                              <m:t>0,</m:t>
                            </m:r>
                            <m:r>
                              <a:rPr lang="en-AU" sz="1600" b="0" i="1" smtClean="0">
                                <a:latin typeface="Cambria Math" panose="02040503050406030204" pitchFamily="18" charset="0"/>
                              </a:rPr>
                              <m:t>𝑥</m:t>
                            </m:r>
                          </m:e>
                        </m:d>
                      </m:e>
                    </m:func>
                  </m:oMath>
                </a14:m>
                <a:endParaRPr lang="en-AU" dirty="0"/>
              </a:p>
            </p:txBody>
          </p:sp>
        </mc:Choice>
        <mc:Fallback xmlns="">
          <p:sp>
            <p:nvSpPr>
              <p:cNvPr id="3" name="Rectangle 2"/>
              <p:cNvSpPr>
                <a:spLocks noRot="1" noChangeAspect="1" noMove="1" noResize="1" noEditPoints="1" noAdjustHandles="1" noChangeArrowheads="1" noChangeShapeType="1" noTextEdit="1"/>
              </p:cNvSpPr>
              <p:nvPr/>
            </p:nvSpPr>
            <p:spPr>
              <a:xfrm>
                <a:off x="2659251" y="3505200"/>
                <a:ext cx="5133975" cy="2892330"/>
              </a:xfrm>
              <a:prstGeom prst="rect">
                <a:avLst/>
              </a:prstGeom>
              <a:blipFill>
                <a:blip r:embed="rId2"/>
                <a:stretch>
                  <a:fillRect l="-594" b="-422"/>
                </a:stretch>
              </a:blipFill>
            </p:spPr>
            <p:txBody>
              <a:bodyPr/>
              <a:lstStyle/>
              <a:p>
                <a:r>
                  <a:rPr lang="en-AU">
                    <a:noFill/>
                  </a:rPr>
                  <a:t> </a:t>
                </a:r>
              </a:p>
            </p:txBody>
          </p:sp>
        </mc:Fallback>
      </mc:AlternateContent>
    </p:spTree>
    <p:extLst>
      <p:ext uri="{BB962C8B-B14F-4D97-AF65-F5344CB8AC3E}">
        <p14:creationId xmlns:p14="http://schemas.microsoft.com/office/powerpoint/2010/main" val="3514979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Training Perceptrons</a:t>
            </a:r>
          </a:p>
        </p:txBody>
      </p:sp>
      <p:sp>
        <p:nvSpPr>
          <p:cNvPr id="5" name="Content Placeholder 4"/>
          <p:cNvSpPr>
            <a:spLocks noGrp="1"/>
          </p:cNvSpPr>
          <p:nvPr>
            <p:ph idx="1"/>
          </p:nvPr>
        </p:nvSpPr>
        <p:spPr>
          <a:xfrm>
            <a:off x="581025" y="1905000"/>
            <a:ext cx="7989752" cy="4724400"/>
          </a:xfrm>
        </p:spPr>
        <p:txBody>
          <a:bodyPr/>
          <a:lstStyle/>
          <a:p>
            <a:r>
              <a:rPr lang="en-AU" dirty="0"/>
              <a:t>The most common deep learning algorithm for supervised training of the multilayer perceptrons is known as </a:t>
            </a:r>
            <a:r>
              <a:rPr lang="en-AU" b="1" dirty="0">
                <a:solidFill>
                  <a:srgbClr val="0070C0"/>
                </a:solidFill>
              </a:rPr>
              <a:t>backpropagation (</a:t>
            </a:r>
            <a:r>
              <a:rPr lang="en-US" altLang="zh-CN" b="1" dirty="0">
                <a:solidFill>
                  <a:srgbClr val="0070C0"/>
                </a:solidFill>
              </a:rPr>
              <a:t>BP</a:t>
            </a:r>
            <a:r>
              <a:rPr lang="en-AU" altLang="zh-CN" b="1" dirty="0">
                <a:solidFill>
                  <a:srgbClr val="0070C0"/>
                </a:solidFill>
              </a:rPr>
              <a:t>)</a:t>
            </a:r>
            <a:r>
              <a:rPr lang="en-AU" dirty="0"/>
              <a:t>. </a:t>
            </a:r>
          </a:p>
          <a:p>
            <a:r>
              <a:rPr lang="en-AU" dirty="0"/>
              <a:t>The basic procedure:</a:t>
            </a:r>
          </a:p>
          <a:p>
            <a:pPr marL="457200" indent="-457200">
              <a:buFont typeface="+mj-lt"/>
              <a:buAutoNum type="arabicPeriod"/>
            </a:pPr>
            <a:r>
              <a:rPr lang="en-AU" dirty="0"/>
              <a:t>A training sample is presented and propagated forward through the network.</a:t>
            </a:r>
          </a:p>
          <a:p>
            <a:pPr marL="457200" indent="-457200">
              <a:buFont typeface="+mj-lt"/>
              <a:buAutoNum type="arabicPeriod"/>
            </a:pPr>
            <a:r>
              <a:rPr lang="en-AU" dirty="0"/>
              <a:t>The output error is calculated, typically the mean squared error of  the target value and the actual network output. Other error calculations are also acceptable, but the </a:t>
            </a:r>
            <a:r>
              <a:rPr lang="en-AU" dirty="0">
                <a:solidFill>
                  <a:srgbClr val="FF0000"/>
                </a:solidFill>
              </a:rPr>
              <a:t>MSE</a:t>
            </a:r>
            <a:r>
              <a:rPr lang="en-AU" dirty="0"/>
              <a:t> is a good choice.</a:t>
            </a:r>
          </a:p>
          <a:p>
            <a:pPr marL="457200" indent="-457200">
              <a:buFont typeface="+mj-lt"/>
              <a:buAutoNum type="arabicPeriod"/>
            </a:pPr>
            <a:endParaRPr lang="en-AU" dirty="0"/>
          </a:p>
          <a:p>
            <a:endParaRPr lang="en-AU" dirty="0"/>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22</a:t>
            </a:fld>
            <a:endParaRPr lang="en-US" altLang="en-US" dirty="0"/>
          </a:p>
        </p:txBody>
      </p:sp>
    </p:spTree>
    <p:extLst>
      <p:ext uri="{BB962C8B-B14F-4D97-AF65-F5344CB8AC3E}">
        <p14:creationId xmlns:p14="http://schemas.microsoft.com/office/powerpoint/2010/main" val="2287699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0"/>
            <a:ext cx="7989752" cy="5714999"/>
          </a:xfrm>
        </p:spPr>
        <p:txBody>
          <a:bodyPr/>
          <a:lstStyle/>
          <a:p>
            <a:pPr marL="0" indent="0">
              <a:buNone/>
            </a:pPr>
            <a:r>
              <a:rPr lang="en-AU" dirty="0">
                <a:solidFill>
                  <a:srgbClr val="0070C0"/>
                </a:solidFill>
              </a:rPr>
              <a:t>3. </a:t>
            </a:r>
            <a:r>
              <a:rPr lang="en-AU" dirty="0"/>
              <a:t>Network error is minimized using a method called </a:t>
            </a:r>
            <a:r>
              <a:rPr lang="en-AU" dirty="0">
                <a:hlinkClick r:id="rId2"/>
              </a:rPr>
              <a:t>stochastic gradient descent</a:t>
            </a:r>
            <a:r>
              <a:rPr lang="en-AU" dirty="0"/>
              <a:t> (SGD).</a:t>
            </a:r>
          </a:p>
          <a:p>
            <a:r>
              <a:rPr lang="en-AU" dirty="0"/>
              <a:t>Gradient descent is universal, but in the case of neural networks, the training error could be seen a function of the input parameters.</a:t>
            </a:r>
          </a:p>
          <a:p>
            <a:r>
              <a:rPr lang="en-AU" dirty="0"/>
              <a:t>The optimal value for each weight is that at which the error achieves a global minimum. </a:t>
            </a:r>
          </a:p>
          <a:p>
            <a:r>
              <a:rPr lang="en-AU" dirty="0"/>
              <a:t>During the training phase, the weights are updated in small steps (after </a:t>
            </a:r>
            <a:r>
              <a:rPr lang="en-AU" dirty="0">
                <a:solidFill>
                  <a:srgbClr val="0070C0"/>
                </a:solidFill>
              </a:rPr>
              <a:t>each training sample </a:t>
            </a:r>
            <a:r>
              <a:rPr lang="en-AU" dirty="0"/>
              <a:t>or </a:t>
            </a:r>
            <a:r>
              <a:rPr lang="en-AU" dirty="0">
                <a:solidFill>
                  <a:srgbClr val="0070C0"/>
                </a:solidFill>
              </a:rPr>
              <a:t>a mini-batch of several samples</a:t>
            </a:r>
            <a:r>
              <a:rPr lang="en-AU" dirty="0"/>
              <a:t>) in such a way that they are always trying to reach the global minimum—but this is no easy task, they often end up in </a:t>
            </a:r>
            <a:r>
              <a:rPr lang="en-AU" dirty="0">
                <a:solidFill>
                  <a:srgbClr val="FF0000"/>
                </a:solidFill>
              </a:rPr>
              <a:t>local minima</a:t>
            </a:r>
            <a:r>
              <a:rPr lang="en-AU" dirty="0"/>
              <a: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23</a:t>
            </a:fld>
            <a:endParaRPr lang="en-US" altLang="en-US"/>
          </a:p>
        </p:txBody>
      </p:sp>
    </p:spTree>
    <p:extLst>
      <p:ext uri="{BB962C8B-B14F-4D97-AF65-F5344CB8AC3E}">
        <p14:creationId xmlns:p14="http://schemas.microsoft.com/office/powerpoint/2010/main" val="215103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876800"/>
            <a:ext cx="7989752" cy="1676639"/>
          </a:xfrm>
        </p:spPr>
        <p:txBody>
          <a:bodyPr/>
          <a:lstStyle/>
          <a:p>
            <a:r>
              <a:rPr lang="en-AU" dirty="0"/>
              <a:t>This figure represents the simplest case, that  the error depends on a single parameter. </a:t>
            </a:r>
          </a:p>
          <a:p>
            <a:r>
              <a:rPr lang="en-AU" dirty="0"/>
              <a:t>However, neural network error depends on </a:t>
            </a:r>
            <a:r>
              <a:rPr lang="en-AU" i="1" dirty="0"/>
              <a:t>every</a:t>
            </a:r>
            <a:r>
              <a:rPr lang="en-AU" dirty="0"/>
              <a:t> network weight and the error function is much, much more complex.</a:t>
            </a:r>
          </a:p>
        </p:txBody>
      </p:sp>
      <p:pic>
        <p:nvPicPr>
          <p:cNvPr id="5" name="Picture 4"/>
          <p:cNvPicPr>
            <a:picLocks noChangeAspect="1"/>
          </p:cNvPicPr>
          <p:nvPr/>
        </p:nvPicPr>
        <p:blipFill>
          <a:blip r:embed="rId2"/>
          <a:stretch>
            <a:fillRect/>
          </a:stretch>
        </p:blipFill>
        <p:spPr>
          <a:xfrm>
            <a:off x="2488972" y="1617184"/>
            <a:ext cx="4231008" cy="3166432"/>
          </a:xfrm>
          <a:prstGeom prst="rect">
            <a:avLst/>
          </a:prstGeom>
        </p:spPr>
      </p:pic>
      <p:sp>
        <p:nvSpPr>
          <p:cNvPr id="6" name="Content Placeholder 2"/>
          <p:cNvSpPr txBox="1">
            <a:spLocks/>
          </p:cNvSpPr>
          <p:nvPr/>
        </p:nvSpPr>
        <p:spPr bwMode="auto">
          <a:xfrm>
            <a:off x="464858" y="609601"/>
            <a:ext cx="798975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For example, if the weight has a value of 0.6, it needs to be changed towards 0.4.</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24</a:t>
            </a:fld>
            <a:endParaRPr lang="en-US" altLang="en-US"/>
          </a:p>
        </p:txBody>
      </p:sp>
    </p:spTree>
    <p:extLst>
      <p:ext uri="{BB962C8B-B14F-4D97-AF65-F5344CB8AC3E}">
        <p14:creationId xmlns:p14="http://schemas.microsoft.com/office/powerpoint/2010/main" val="971017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AU" dirty="0"/>
                  <a:t>Backpropagation provides a method for updating each weight between two neurons with respect to the output error. </a:t>
                </a:r>
              </a:p>
              <a:p>
                <a:r>
                  <a:rPr lang="en-AU" dirty="0"/>
                  <a:t>The derivation itself is quite complicated, but the weight update for a given node has the following (simple) form:</a:t>
                </a:r>
              </a:p>
              <a:p>
                <a:pPr marL="0" indent="0" algn="ctr">
                  <a:buNone/>
                </a:pPr>
                <a14:m>
                  <m:oMathPara xmlns:m="http://schemas.openxmlformats.org/officeDocument/2006/math">
                    <m:oMathParaPr>
                      <m:jc m:val="centerGroup"/>
                    </m:oMathParaPr>
                    <m:oMath xmlns:m="http://schemas.openxmlformats.org/officeDocument/2006/math">
                      <m:r>
                        <m:rPr>
                          <m:sty m:val="p"/>
                        </m:rPr>
                        <a:rPr lang="en-AU" b="0" i="0" smtClean="0">
                          <a:latin typeface="Cambria Math" panose="02040503050406030204" pitchFamily="18" charset="0"/>
                        </a:rPr>
                        <m:t>Δ</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𝑖</m:t>
                          </m:r>
                        </m:sub>
                      </m:sSub>
                      <m:r>
                        <a:rPr lang="en-AU" b="0" i="1" smtClean="0">
                          <a:latin typeface="Cambria Math" panose="02040503050406030204" pitchFamily="18" charset="0"/>
                        </a:rPr>
                        <m:t>=−</m:t>
                      </m:r>
                      <m:r>
                        <a:rPr lang="en-AU" i="1">
                          <a:latin typeface="Cambria Math" panose="02040503050406030204" pitchFamily="18" charset="0"/>
                        </a:rPr>
                        <m:t>𝛼</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𝐸</m:t>
                          </m:r>
                        </m:num>
                        <m:den>
                          <m:r>
                            <a:rPr lang="en-AU" b="0" i="1" smtClean="0">
                              <a:latin typeface="Cambria Math" panose="02040503050406030204" pitchFamily="18" charset="0"/>
                              <a:ea typeface="Cambria Math" panose="02040503050406030204" pitchFamily="18" charset="0"/>
                            </a:rPr>
                            <m:t>𝜕</m:t>
                          </m:r>
                          <m:sSub>
                            <m:sSubPr>
                              <m:ctrlPr>
                                <a:rPr lang="en-AU" b="0" i="1" smtClean="0">
                                  <a:latin typeface="Cambria Math" panose="02040503050406030204" pitchFamily="18" charset="0"/>
                                  <a:ea typeface="Cambria Math" panose="02040503050406030204" pitchFamily="18" charset="0"/>
                                </a:rPr>
                              </m:ctrlPr>
                            </m:sSubPr>
                            <m:e>
                              <m:r>
                                <a:rPr lang="en-AU" b="0" i="1" smtClean="0">
                                  <a:latin typeface="Cambria Math" panose="02040503050406030204" pitchFamily="18" charset="0"/>
                                  <a:ea typeface="Cambria Math" panose="02040503050406030204" pitchFamily="18" charset="0"/>
                                </a:rPr>
                                <m:t>𝑤</m:t>
                              </m:r>
                            </m:e>
                            <m:sub>
                              <m:r>
                                <a:rPr lang="en-AU" b="0" i="1" smtClean="0">
                                  <a:latin typeface="Cambria Math" panose="02040503050406030204" pitchFamily="18" charset="0"/>
                                  <a:ea typeface="Cambria Math" panose="02040503050406030204" pitchFamily="18" charset="0"/>
                                </a:rPr>
                                <m:t>𝑖</m:t>
                              </m:r>
                            </m:sub>
                          </m:sSub>
                        </m:den>
                      </m:f>
                    </m:oMath>
                  </m:oMathPara>
                </a14:m>
                <a:endParaRPr lang="en-AU" dirty="0"/>
              </a:p>
              <a:p>
                <a:pPr marL="0" indent="0">
                  <a:buNone/>
                </a:pPr>
                <a:r>
                  <a:rPr lang="en-AU" dirty="0"/>
                  <a:t> where E is the output error, and </a:t>
                </a:r>
                <a14:m>
                  <m:oMath xmlns:m="http://schemas.openxmlformats.org/officeDocument/2006/math">
                    <m:sSub>
                      <m:sSubPr>
                        <m:ctrlPr>
                          <a:rPr lang="en-AU" i="1" dirty="0" smtClean="0">
                            <a:latin typeface="Cambria Math" panose="02040503050406030204" pitchFamily="18" charset="0"/>
                          </a:rPr>
                        </m:ctrlPr>
                      </m:sSubPr>
                      <m:e>
                        <m:r>
                          <a:rPr lang="en-AU" i="1" dirty="0" smtClean="0">
                            <a:latin typeface="Cambria Math" panose="02040503050406030204" pitchFamily="18" charset="0"/>
                          </a:rPr>
                          <m:t>𝑤</m:t>
                        </m:r>
                      </m:e>
                      <m:sub>
                        <m:r>
                          <a:rPr lang="en-AU" i="1" dirty="0" smtClean="0">
                            <a:latin typeface="Cambria Math" panose="02040503050406030204" pitchFamily="18" charset="0"/>
                          </a:rPr>
                          <m:t>𝑖</m:t>
                        </m:r>
                      </m:sub>
                    </m:sSub>
                  </m:oMath>
                </a14:m>
                <a:r>
                  <a:rPr lang="en-AU" dirty="0"/>
                  <a:t> is the weight of input </a:t>
                </a:r>
                <a14:m>
                  <m:oMath xmlns:m="http://schemas.openxmlformats.org/officeDocument/2006/math">
                    <m:r>
                      <a:rPr lang="en-AU" i="1" dirty="0" smtClean="0">
                        <a:latin typeface="Cambria Math" panose="02040503050406030204" pitchFamily="18" charset="0"/>
                      </a:rPr>
                      <m:t>𝑖</m:t>
                    </m:r>
                  </m:oMath>
                </a14:m>
                <a:r>
                  <a:rPr lang="en-AU" dirty="0"/>
                  <a:t> to the neuron.</a:t>
                </a:r>
              </a:p>
              <a:p>
                <a:r>
                  <a:rPr lang="en-AU" dirty="0"/>
                  <a:t>Essentially, the goal is to move in the direction of the gradient with respect to weight </a:t>
                </a:r>
                <a:r>
                  <a:rPr lang="en-AU" dirty="0" err="1"/>
                  <a:t>i</a:t>
                </a:r>
                <a:r>
                  <a:rPr lang="en-AU"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144" t="-957" r="-763"/>
                </a:stretch>
              </a:blipFill>
            </p:spPr>
            <p:txBody>
              <a:bodyPr/>
              <a:lstStyle/>
              <a:p>
                <a:r>
                  <a:rPr lang="en-AU">
                    <a:noFill/>
                  </a:rPr>
                  <a:t> </a:t>
                </a:r>
              </a:p>
            </p:txBody>
          </p:sp>
        </mc:Fallback>
      </mc:AlternateContent>
      <p:sp>
        <p:nvSpPr>
          <p:cNvPr id="4" name="Slide Number Placeholder 3"/>
          <p:cNvSpPr>
            <a:spLocks noGrp="1"/>
          </p:cNvSpPr>
          <p:nvPr>
            <p:ph type="sldNum" sz="quarter" idx="12"/>
          </p:nvPr>
        </p:nvSpPr>
        <p:spPr/>
        <p:txBody>
          <a:bodyPr/>
          <a:lstStyle/>
          <a:p>
            <a:pPr>
              <a:defRPr/>
            </a:pPr>
            <a:fld id="{4BDD1C82-410A-4AF8-8103-CFDF0B2066FB}" type="slidenum">
              <a:rPr lang="en-US" altLang="en-US" smtClean="0"/>
              <a:pPr>
                <a:defRPr/>
              </a:pPr>
              <a:t>25</a:t>
            </a:fld>
            <a:endParaRPr lang="en-US" altLang="en-US"/>
          </a:p>
        </p:txBody>
      </p:sp>
    </p:spTree>
    <p:extLst>
      <p:ext uri="{BB962C8B-B14F-4D97-AF65-F5344CB8AC3E}">
        <p14:creationId xmlns:p14="http://schemas.microsoft.com/office/powerpoint/2010/main" val="1221921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dirty="0"/>
              <a:t>The key term is, the derivative of the error, which isn’t always easy to calculate: how would you find this derivative for a random weight of a random hidden node in the middle of a large network?</a:t>
            </a:r>
          </a:p>
          <a:p>
            <a:r>
              <a:rPr lang="en-AU" dirty="0"/>
              <a:t>The answer: backpropagation (</a:t>
            </a:r>
            <a:r>
              <a:rPr lang="en-AU" dirty="0">
                <a:solidFill>
                  <a:srgbClr val="0070C0"/>
                </a:solidFill>
              </a:rPr>
              <a:t>BP</a:t>
            </a:r>
            <a:r>
              <a:rPr lang="en-AU" dirty="0"/>
              <a:t>). </a:t>
            </a:r>
          </a:p>
          <a:p>
            <a:pPr>
              <a:buFont typeface="Wingdings" panose="05000000000000000000" pitchFamily="2" charset="2"/>
              <a:buChar char="Ø"/>
            </a:pPr>
            <a:r>
              <a:rPr lang="en-AU" dirty="0"/>
              <a:t>The errors are first calculated at the output units where the formula is quite simple (based on the difference between the target and predicted values), and then propagated back through the network in a clever fashion, allowing us to efficiently update our weights during training and hopefully reach a minimum.</a:t>
            </a:r>
          </a:p>
        </p:txBody>
      </p:sp>
      <p:sp>
        <p:nvSpPr>
          <p:cNvPr id="4" name="Slide Number Placeholder 3"/>
          <p:cNvSpPr>
            <a:spLocks noGrp="1"/>
          </p:cNvSpPr>
          <p:nvPr>
            <p:ph type="sldNum" sz="quarter" idx="12"/>
          </p:nvPr>
        </p:nvSpPr>
        <p:spPr/>
        <p:txBody>
          <a:bodyPr/>
          <a:lstStyle/>
          <a:p>
            <a:pPr>
              <a:defRPr/>
            </a:pPr>
            <a:fld id="{4BDD1C82-410A-4AF8-8103-CFDF0B2066FB}" type="slidenum">
              <a:rPr lang="en-US" altLang="en-US" smtClean="0"/>
              <a:pPr>
                <a:defRPr/>
              </a:pPr>
              <a:t>26</a:t>
            </a:fld>
            <a:endParaRPr lang="en-US" altLang="en-US"/>
          </a:p>
        </p:txBody>
      </p:sp>
    </p:spTree>
    <p:extLst>
      <p:ext uri="{BB962C8B-B14F-4D97-AF65-F5344CB8AC3E}">
        <p14:creationId xmlns:p14="http://schemas.microsoft.com/office/powerpoint/2010/main" val="3255790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Hidden Layer</a:t>
            </a:r>
          </a:p>
        </p:txBody>
      </p:sp>
      <p:sp>
        <p:nvSpPr>
          <p:cNvPr id="5" name="Content Placeholder 4"/>
          <p:cNvSpPr>
            <a:spLocks noGrp="1"/>
          </p:cNvSpPr>
          <p:nvPr>
            <p:ph idx="1"/>
          </p:nvPr>
        </p:nvSpPr>
        <p:spPr/>
        <p:txBody>
          <a:bodyPr/>
          <a:lstStyle/>
          <a:p>
            <a:r>
              <a:rPr lang="en-AU" dirty="0"/>
              <a:t>The hidden layer is of particular interest. By the </a:t>
            </a:r>
            <a:r>
              <a:rPr lang="en-AU" dirty="0">
                <a:hlinkClick r:id="rId2"/>
              </a:rPr>
              <a:t>universal approximation theorem</a:t>
            </a:r>
            <a:r>
              <a:rPr lang="en-AU" dirty="0"/>
              <a:t>, a feedforward network with a single hidden layer containing a finite number of neurons (i.e., a multilayer perceptron), can approximate continuous functions, under mild assumptions on the activation function.</a:t>
            </a:r>
          </a:p>
          <a:p>
            <a:r>
              <a:rPr lang="en-AU" dirty="0"/>
              <a:t>In other words, a single hidden layer is powerful enough to learn most of the functions. That said, the network could learn better in practice with multiple hidden layers (i.e., deeper nets).</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27</a:t>
            </a:fld>
            <a:endParaRPr lang="en-US" altLang="en-US" dirty="0"/>
          </a:p>
        </p:txBody>
      </p:sp>
    </p:spTree>
    <p:extLst>
      <p:ext uri="{BB962C8B-B14F-4D97-AF65-F5344CB8AC3E}">
        <p14:creationId xmlns:p14="http://schemas.microsoft.com/office/powerpoint/2010/main" val="1666073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rpi-cloudreassembly.transvercity.net/wp-content/uploads/2012/11/NeuralNetwork1-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657600"/>
            <a:ext cx="6858000" cy="297448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581192" y="2286001"/>
            <a:ext cx="7989752" cy="1828800"/>
          </a:xfrm>
        </p:spPr>
        <p:txBody>
          <a:bodyPr/>
          <a:lstStyle/>
          <a:p>
            <a:r>
              <a:rPr lang="en-AU" dirty="0"/>
              <a:t>The hidden layer is where the network stores it’s internal abstract representation of the training data, similar to the way that a human brain (greatly simplified analogy) has an internal representation of the real world. </a:t>
            </a:r>
          </a:p>
        </p:txBody>
      </p:sp>
      <p:sp>
        <p:nvSpPr>
          <p:cNvPr id="5" name="Rounded Rectangle 4"/>
          <p:cNvSpPr/>
          <p:nvPr/>
        </p:nvSpPr>
        <p:spPr>
          <a:xfrm>
            <a:off x="651768" y="792482"/>
            <a:ext cx="78486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2400" dirty="0"/>
              <a:t>The hidden layer is where the network stores it's internal abstract representation of the training data.</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28</a:t>
            </a:fld>
            <a:endParaRPr lang="en-US" altLang="en-US"/>
          </a:p>
        </p:txBody>
      </p:sp>
    </p:spTree>
    <p:extLst>
      <p:ext uri="{BB962C8B-B14F-4D97-AF65-F5344CB8AC3E}">
        <p14:creationId xmlns:p14="http://schemas.microsoft.com/office/powerpoint/2010/main" val="2494998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The Problem with Large Networks</a:t>
            </a:r>
          </a:p>
        </p:txBody>
      </p:sp>
      <p:sp>
        <p:nvSpPr>
          <p:cNvPr id="5" name="Content Placeholder 4"/>
          <p:cNvSpPr>
            <a:spLocks noGrp="1"/>
          </p:cNvSpPr>
          <p:nvPr>
            <p:ph idx="1"/>
          </p:nvPr>
        </p:nvSpPr>
        <p:spPr>
          <a:xfrm>
            <a:off x="546389" y="1981200"/>
            <a:ext cx="7989752" cy="4572000"/>
          </a:xfrm>
        </p:spPr>
        <p:txBody>
          <a:bodyPr/>
          <a:lstStyle/>
          <a:p>
            <a:r>
              <a:rPr lang="en-AU" dirty="0"/>
              <a:t>A neural network can have more than one hidden layer: in that case, the higher layers are “building” new abstractions on top of previous layers. </a:t>
            </a:r>
          </a:p>
          <a:p>
            <a:r>
              <a:rPr lang="en-AU" dirty="0"/>
              <a:t>However, increasing the number of hidden layers leads to two known issues:</a:t>
            </a:r>
          </a:p>
          <a:p>
            <a:pPr marL="323850" lvl="1" indent="0">
              <a:buNone/>
            </a:pPr>
            <a:r>
              <a:rPr lang="en-AU" b="1" dirty="0">
                <a:solidFill>
                  <a:srgbClr val="0070C0"/>
                </a:solidFill>
              </a:rPr>
              <a:t>1. </a:t>
            </a:r>
            <a:r>
              <a:rPr lang="en-AU" b="1" dirty="0">
                <a:solidFill>
                  <a:srgbClr val="FF0000"/>
                </a:solidFill>
              </a:rPr>
              <a:t>Vanishing gradients</a:t>
            </a:r>
            <a:r>
              <a:rPr lang="en-AU" dirty="0"/>
              <a:t>: as we add more and more hidden layers, </a:t>
            </a:r>
            <a:r>
              <a:rPr lang="en-AU" dirty="0">
                <a:solidFill>
                  <a:srgbClr val="0070C0"/>
                </a:solidFill>
              </a:rPr>
              <a:t>backpropagation</a:t>
            </a:r>
            <a:r>
              <a:rPr lang="en-AU" dirty="0"/>
              <a:t> becomes less and less useful in passing information to the lower layers. </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29</a:t>
            </a:fld>
            <a:endParaRPr lang="en-US" altLang="en-US" dirty="0"/>
          </a:p>
        </p:txBody>
      </p:sp>
    </p:spTree>
    <p:extLst>
      <p:ext uri="{BB962C8B-B14F-4D97-AF65-F5344CB8AC3E}">
        <p14:creationId xmlns:p14="http://schemas.microsoft.com/office/powerpoint/2010/main" val="220854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685800"/>
            <a:ext cx="7989752" cy="5867399"/>
          </a:xfrm>
        </p:spPr>
        <p:txBody>
          <a:bodyPr/>
          <a:lstStyle/>
          <a:p>
            <a:pPr marL="0" indent="0">
              <a:buNone/>
            </a:pPr>
            <a:r>
              <a:rPr lang="en-AU" dirty="0"/>
              <a:t>In effect, as information is passed back, the gradients begin to vanish and become small relative to the weights of the networks.</a:t>
            </a:r>
            <a:endParaRPr lang="en-AU" b="1" dirty="0">
              <a:solidFill>
                <a:srgbClr val="0070C0"/>
              </a:solidFill>
            </a:endParaRPr>
          </a:p>
          <a:p>
            <a:pPr marL="0" indent="0">
              <a:buNone/>
            </a:pPr>
            <a:endParaRPr lang="en-AU" b="1" dirty="0">
              <a:solidFill>
                <a:srgbClr val="0070C0"/>
              </a:solidFill>
            </a:endParaRPr>
          </a:p>
          <a:p>
            <a:pPr marL="0" indent="0">
              <a:buNone/>
            </a:pPr>
            <a:r>
              <a:rPr lang="en-AU" b="1" dirty="0">
                <a:solidFill>
                  <a:srgbClr val="0070C0"/>
                </a:solidFill>
              </a:rPr>
              <a:t>2. </a:t>
            </a:r>
            <a:r>
              <a:rPr lang="en-AU" b="1" dirty="0">
                <a:solidFill>
                  <a:srgbClr val="FF0000"/>
                </a:solidFill>
              </a:rPr>
              <a:t>Overfitting</a:t>
            </a:r>
            <a:r>
              <a:rPr lang="en-AU" dirty="0"/>
              <a:t>: perhaps the central problem in machine learning. </a:t>
            </a:r>
          </a:p>
          <a:p>
            <a:pPr marL="0" indent="0">
              <a:buNone/>
            </a:pPr>
            <a:r>
              <a:rPr lang="en-AU" dirty="0"/>
              <a:t>Briefly, overfitting describes the phenomenon of fitting the training data too closely, maybe with hypotheses that are too complex. In such a case, the learner ends up fitting the training data really well, but will perform much, much more poorly on real examples.</a:t>
            </a:r>
          </a:p>
          <a:p>
            <a:pPr marL="0" indent="0">
              <a:buNone/>
            </a:pPr>
            <a:r>
              <a:rPr lang="en-AU" dirty="0"/>
              <a:t>The following are some typical deep leaning models and algorithms.</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30</a:t>
            </a:fld>
            <a:endParaRPr lang="en-US" altLang="en-US"/>
          </a:p>
        </p:txBody>
      </p:sp>
    </p:spTree>
    <p:extLst>
      <p:ext uri="{BB962C8B-B14F-4D97-AF65-F5344CB8AC3E}">
        <p14:creationId xmlns:p14="http://schemas.microsoft.com/office/powerpoint/2010/main" val="95327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Autoencoders</a:t>
            </a:r>
          </a:p>
        </p:txBody>
      </p:sp>
      <p:sp>
        <p:nvSpPr>
          <p:cNvPr id="5" name="Content Placeholder 4"/>
          <p:cNvSpPr>
            <a:spLocks noGrp="1"/>
          </p:cNvSpPr>
          <p:nvPr>
            <p:ph idx="1"/>
          </p:nvPr>
        </p:nvSpPr>
        <p:spPr>
          <a:xfrm>
            <a:off x="381000" y="1962210"/>
            <a:ext cx="8382000" cy="4340225"/>
          </a:xfrm>
        </p:spPr>
        <p:txBody>
          <a:bodyPr/>
          <a:lstStyle/>
          <a:p>
            <a:r>
              <a:rPr lang="en-AU" dirty="0"/>
              <a:t>Most introductory machine learning classes tend to stop with feedforward neural networks. But the space of possible nets is far richer.</a:t>
            </a:r>
          </a:p>
          <a:p>
            <a:r>
              <a:rPr lang="en-AU" dirty="0"/>
              <a:t>An </a:t>
            </a:r>
            <a:r>
              <a:rPr lang="en-AU" b="1" dirty="0">
                <a:solidFill>
                  <a:srgbClr val="FF0000"/>
                </a:solidFill>
              </a:rPr>
              <a:t>autoencoder</a:t>
            </a:r>
            <a:r>
              <a:rPr lang="en-AU" dirty="0"/>
              <a:t> is typically a </a:t>
            </a:r>
            <a:r>
              <a:rPr lang="en-AU" b="1" dirty="0">
                <a:solidFill>
                  <a:srgbClr val="0070C0"/>
                </a:solidFill>
              </a:rPr>
              <a:t>feedforward neural network </a:t>
            </a:r>
            <a:r>
              <a:rPr lang="en-AU" dirty="0"/>
              <a:t>which aims to </a:t>
            </a:r>
            <a:r>
              <a:rPr lang="en-AU" b="1" u="sng" dirty="0">
                <a:solidFill>
                  <a:srgbClr val="7030A0"/>
                </a:solidFill>
              </a:rPr>
              <a:t>learn a compressed, distributed representation (encoding) of a dataset</a:t>
            </a:r>
            <a:r>
              <a:rPr lang="en-AU" i="1" dirty="0"/>
              <a:t>.</a:t>
            </a:r>
          </a:p>
          <a:p>
            <a:r>
              <a:rPr lang="en-AU" dirty="0"/>
              <a:t>An autoencoder neural network is an </a:t>
            </a:r>
            <a:r>
              <a:rPr lang="en-AU" b="1" dirty="0">
                <a:solidFill>
                  <a:srgbClr val="0070C0"/>
                </a:solidFill>
              </a:rPr>
              <a:t>unsupervised learning model</a:t>
            </a:r>
            <a:r>
              <a:rPr lang="en-AU" dirty="0"/>
              <a:t> that applies </a:t>
            </a:r>
            <a:r>
              <a:rPr lang="en-AU" b="1" dirty="0">
                <a:solidFill>
                  <a:schemeClr val="accent5">
                    <a:lumMod val="50000"/>
                  </a:schemeClr>
                </a:solidFill>
              </a:rPr>
              <a:t>gradient descent </a:t>
            </a:r>
            <a:r>
              <a:rPr lang="en-AU" dirty="0"/>
              <a:t>or </a:t>
            </a:r>
            <a:r>
              <a:rPr lang="en-AU" dirty="0">
                <a:solidFill>
                  <a:schemeClr val="accent5">
                    <a:lumMod val="50000"/>
                  </a:schemeClr>
                </a:solidFill>
              </a:rPr>
              <a:t>BP</a:t>
            </a:r>
            <a:r>
              <a:rPr lang="en-AU" dirty="0"/>
              <a:t>, setting the target values to be equal to the inputs. </a:t>
            </a:r>
          </a:p>
          <a:p>
            <a:r>
              <a:rPr lang="en-AU" dirty="0"/>
              <a:t>Here is a example of </a:t>
            </a:r>
            <a:r>
              <a:rPr lang="en-AU" dirty="0">
                <a:solidFill>
                  <a:srgbClr val="0070C0"/>
                </a:solidFill>
              </a:rPr>
              <a:t>shallow</a:t>
            </a:r>
            <a:r>
              <a:rPr lang="en-AU" dirty="0"/>
              <a:t> autoencoder (only one hidden layer).</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31</a:t>
            </a:fld>
            <a:endParaRPr lang="en-US" altLang="en-US" dirty="0"/>
          </a:p>
        </p:txBody>
      </p:sp>
    </p:spTree>
    <p:extLst>
      <p:ext uri="{BB962C8B-B14F-4D97-AF65-F5344CB8AC3E}">
        <p14:creationId xmlns:p14="http://schemas.microsoft.com/office/powerpoint/2010/main" val="3191384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3400" y="685800"/>
            <a:ext cx="7989752" cy="5943600"/>
          </a:xfrm>
        </p:spPr>
        <p:txBody>
          <a:bodyPr/>
          <a:lstStyle/>
          <a:p>
            <a:r>
              <a:rPr lang="en-AU" dirty="0"/>
              <a:t>Conceptually, the network is trained to “recreate” the input. The input and the target data are the same. </a:t>
            </a:r>
          </a:p>
          <a:p>
            <a:endParaRPr lang="en-AU" dirty="0"/>
          </a:p>
          <a:p>
            <a:endParaRPr lang="en-AU" dirty="0"/>
          </a:p>
          <a:p>
            <a:endParaRPr lang="en-AU" dirty="0"/>
          </a:p>
          <a:p>
            <a:endParaRPr lang="en-AU" dirty="0"/>
          </a:p>
          <a:p>
            <a:endParaRPr lang="en-AU" dirty="0"/>
          </a:p>
          <a:p>
            <a:endParaRPr lang="en-AU" dirty="0"/>
          </a:p>
          <a:p>
            <a:endParaRPr lang="en-AU" dirty="0"/>
          </a:p>
          <a:p>
            <a:r>
              <a:rPr lang="en-AU" dirty="0"/>
              <a:t>In other words: the network is trying to output the same thing as input, but compressed in some way. This may be a confusing approach, so here is an example.</a:t>
            </a:r>
          </a:p>
        </p:txBody>
      </p:sp>
      <p:pic>
        <p:nvPicPr>
          <p:cNvPr id="3076" name="Picture 4" descr="An autoencoder is a neural deep learning network that aims to learn a certain representation of a data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600200"/>
            <a:ext cx="4343400" cy="350274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32</a:t>
            </a:fld>
            <a:endParaRPr lang="en-US" altLang="en-US"/>
          </a:p>
        </p:txBody>
      </p:sp>
    </p:spTree>
    <p:extLst>
      <p:ext uri="{BB962C8B-B14F-4D97-AF65-F5344CB8AC3E}">
        <p14:creationId xmlns:p14="http://schemas.microsoft.com/office/powerpoint/2010/main" val="258233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914400"/>
            <a:ext cx="8077200" cy="5486400"/>
          </a:xfrm>
        </p:spPr>
        <p:txBody>
          <a:bodyPr/>
          <a:lstStyle/>
          <a:p>
            <a:r>
              <a:rPr lang="en-AU" dirty="0"/>
              <a:t>Say that the training data consists of 28x28 grayscale images and the value of each pixel is fed to one input layer (i.e., the input layer will have 784 neurons). </a:t>
            </a:r>
          </a:p>
          <a:p>
            <a:endParaRPr lang="en-AU" dirty="0"/>
          </a:p>
          <a:p>
            <a:r>
              <a:rPr lang="en-AU" dirty="0"/>
              <a:t>Then, the output layer would have the same number of units (784) as the input layer and the target value for each output unit would be the grayscale value of one pixel of the image.</a:t>
            </a:r>
          </a:p>
          <a:p>
            <a:endParaRPr lang="en-AU" dirty="0"/>
          </a:p>
          <a:p>
            <a:r>
              <a:rPr lang="en-AU" dirty="0"/>
              <a:t>The intuition behind this architecture is that the network will not learn a “mapping” between the training data and its labels (supervised learning ), but will instead learn the</a:t>
            </a:r>
            <a:r>
              <a:rPr lang="en-AU" b="1" i="1" dirty="0">
                <a:solidFill>
                  <a:srgbClr val="FF0000"/>
                </a:solidFill>
              </a:rPr>
              <a:t> internal structure and features of the data itself</a:t>
            </a:r>
            <a:r>
              <a:rPr lang="en-AU" dirty="0"/>
              <a:t>. (Because of this, the hidden layer is also called </a:t>
            </a:r>
            <a:r>
              <a:rPr lang="en-AU" b="1" i="1" dirty="0">
                <a:solidFill>
                  <a:srgbClr val="0070C0"/>
                </a:solidFill>
              </a:rPr>
              <a:t>feature detector</a:t>
            </a:r>
            <a:r>
              <a:rPr lang="en-AU" dirty="0"/>
              <a:t>.) </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33</a:t>
            </a:fld>
            <a:endParaRPr lang="en-US" altLang="en-US"/>
          </a:p>
        </p:txBody>
      </p:sp>
    </p:spTree>
    <p:extLst>
      <p:ext uri="{BB962C8B-B14F-4D97-AF65-F5344CB8AC3E}">
        <p14:creationId xmlns:p14="http://schemas.microsoft.com/office/powerpoint/2010/main" val="1024279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61" y="762000"/>
            <a:ext cx="7989752" cy="1676399"/>
          </a:xfrm>
        </p:spPr>
        <p:txBody>
          <a:bodyPr/>
          <a:lstStyle/>
          <a:p>
            <a:r>
              <a:rPr lang="en-AU" dirty="0"/>
              <a:t>Usually, the number of hidden units is </a:t>
            </a:r>
            <a:r>
              <a:rPr lang="en-AU" b="1" dirty="0">
                <a:solidFill>
                  <a:srgbClr val="0070C0"/>
                </a:solidFill>
              </a:rPr>
              <a:t>smaller </a:t>
            </a:r>
            <a:r>
              <a:rPr lang="en-AU" dirty="0"/>
              <a:t>than the input/output layers, which forces the network to learn only the most important features and achieves a </a:t>
            </a:r>
            <a:r>
              <a:rPr lang="en-AU" b="1" dirty="0">
                <a:solidFill>
                  <a:srgbClr val="FF0000"/>
                </a:solidFill>
              </a:rPr>
              <a:t>dimensionality reduction</a:t>
            </a:r>
            <a:r>
              <a:rPr lang="en-AU" dirty="0"/>
              <a:t>.</a:t>
            </a:r>
          </a:p>
          <a:p>
            <a:r>
              <a:rPr lang="en-AU" dirty="0"/>
              <a:t>In fact, fewer nodes are preferred in the hidden layer to really learn the data at a conceptual level, producing </a:t>
            </a:r>
            <a:r>
              <a:rPr lang="en-AU" dirty="0">
                <a:solidFill>
                  <a:srgbClr val="0070C0"/>
                </a:solidFill>
              </a:rPr>
              <a:t>a compact representation</a:t>
            </a:r>
            <a:r>
              <a:rPr lang="en-AU" dirty="0"/>
              <a:t> that in some way captures the core features of the input.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34</a:t>
            </a:fld>
            <a:endParaRPr lang="en-US" altLang="en-US"/>
          </a:p>
        </p:txBody>
      </p:sp>
      <p:pic>
        <p:nvPicPr>
          <p:cNvPr id="5" name="Picture 4" descr="An autoencoder is a neural deep learning network that aims to learn a certain representation of a data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831321"/>
            <a:ext cx="3505200" cy="282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563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35</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1192" y="762000"/>
                <a:ext cx="7989752" cy="5791199"/>
              </a:xfrm>
            </p:spPr>
            <p:txBody>
              <a:bodyPr/>
              <a:lstStyle/>
              <a:p>
                <a:r>
                  <a:rPr lang="en-US" dirty="0"/>
                  <a:t>An </a:t>
                </a:r>
                <a:r>
                  <a:rPr lang="en-US" dirty="0">
                    <a:solidFill>
                      <a:srgbClr val="FF0000"/>
                    </a:solidFill>
                  </a:rPr>
                  <a:t>autoencoder</a:t>
                </a:r>
                <a:r>
                  <a:rPr lang="en-US" dirty="0"/>
                  <a:t> takes an input </a:t>
                </a:r>
                <a14:m>
                  <m:oMath xmlns:m="http://schemas.openxmlformats.org/officeDocument/2006/math">
                    <m:r>
                      <a:rPr lang="en-US" b="0" i="1" smtClean="0">
                        <a:latin typeface="Cambria Math" charset="0"/>
                      </a:rPr>
                      <m:t>𝑥</m:t>
                    </m:r>
                    <m:r>
                      <a:rPr lang="en-US" b="0" i="1" smtClean="0">
                        <a:latin typeface="Cambria Math" charset="0"/>
                      </a:rPr>
                      <m:t>∈</m:t>
                    </m:r>
                    <m:sSup>
                      <m:sSupPr>
                        <m:ctrlPr>
                          <a:rPr lang="en-US" b="0" i="1" smtClean="0">
                            <a:latin typeface="Cambria Math" panose="02040503050406030204" pitchFamily="18" charset="0"/>
                          </a:rPr>
                        </m:ctrlPr>
                      </m:sSupPr>
                      <m:e>
                        <m:r>
                          <a:rPr lang="en-AU" b="0" i="1" smtClean="0">
                            <a:latin typeface="Cambria Math" panose="02040503050406030204" pitchFamily="18" charset="0"/>
                          </a:rPr>
                          <m:t>𝑅</m:t>
                        </m:r>
                      </m:e>
                      <m:sup>
                        <m:r>
                          <a:rPr lang="en-US" b="0" i="1" smtClean="0">
                            <a:latin typeface="Cambria Math" charset="0"/>
                          </a:rPr>
                          <m:t>𝑑</m:t>
                        </m:r>
                      </m:sup>
                    </m:sSup>
                  </m:oMath>
                </a14:m>
                <a:r>
                  <a:rPr lang="en-US" dirty="0"/>
                  <a:t> and first maps it to a hidden representation </a:t>
                </a:r>
                <a14:m>
                  <m:oMath xmlns:m="http://schemas.openxmlformats.org/officeDocument/2006/math">
                    <m:r>
                      <a:rPr lang="en-US" b="0" i="1" smtClean="0">
                        <a:latin typeface="Cambria Math" charset="0"/>
                      </a:rPr>
                      <m:t>𝑦</m:t>
                    </m:r>
                    <m:r>
                      <a:rPr lang="en-US" b="0" i="1" smtClean="0">
                        <a:latin typeface="Cambria Math" charset="0"/>
                      </a:rPr>
                      <m:t>∈</m:t>
                    </m:r>
                    <m:sSup>
                      <m:sSupPr>
                        <m:ctrlPr>
                          <a:rPr lang="en-US" b="0" i="1" smtClean="0">
                            <a:latin typeface="Cambria Math" panose="02040503050406030204" pitchFamily="18" charset="0"/>
                          </a:rPr>
                        </m:ctrlPr>
                      </m:sSupPr>
                      <m:e>
                        <m:r>
                          <a:rPr lang="en-AU" b="0" i="1" smtClean="0">
                            <a:latin typeface="Cambria Math" panose="02040503050406030204" pitchFamily="18" charset="0"/>
                          </a:rPr>
                          <m:t>𝑅</m:t>
                        </m:r>
                      </m:e>
                      <m:sup>
                        <m:r>
                          <a:rPr lang="en-AU" b="0" i="1" smtClean="0">
                            <a:latin typeface="Cambria Math" panose="02040503050406030204" pitchFamily="18" charset="0"/>
                          </a:rPr>
                          <m:t>𝑝</m:t>
                        </m:r>
                      </m:sup>
                    </m:sSup>
                  </m:oMath>
                </a14:m>
                <a:r>
                  <a:rPr lang="en-US" dirty="0"/>
                  <a:t> through a deterministic mapping, e.g.:</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charset="0"/>
                        </a:rPr>
                        <m:t>𝑦</m:t>
                      </m:r>
                      <m:r>
                        <a:rPr lang="en-US" b="0" i="1" smtClean="0">
                          <a:latin typeface="Cambria Math" charset="0"/>
                        </a:rPr>
                        <m:t>=</m:t>
                      </m:r>
                      <m:sSub>
                        <m:sSubPr>
                          <m:ctrlPr>
                            <a:rPr lang="en-AU" b="0" i="1" smtClean="0">
                              <a:latin typeface="Cambria Math" panose="02040503050406030204" pitchFamily="18" charset="0"/>
                            </a:rPr>
                          </m:ctrlPr>
                        </m:sSubPr>
                        <m:e>
                          <m:r>
                            <a:rPr lang="en-US" b="0" i="1" smtClean="0">
                              <a:latin typeface="Cambria Math" charset="0"/>
                            </a:rPr>
                            <m:t>𝑓</m:t>
                          </m:r>
                        </m:e>
                        <m:sub>
                          <m:r>
                            <a:rPr lang="en-AU" b="0" i="1" smtClean="0">
                              <a:latin typeface="Cambria Math" panose="02040503050406030204" pitchFamily="18" charset="0"/>
                            </a:rPr>
                            <m:t>1</m:t>
                          </m:r>
                        </m:sub>
                      </m:sSub>
                      <m:r>
                        <a:rPr lang="en-US" b="0" i="1" smtClean="0">
                          <a:latin typeface="Cambria Math" charset="0"/>
                        </a:rPr>
                        <m:t>(</m:t>
                      </m:r>
                      <m:r>
                        <a:rPr lang="en-US" b="0" i="1" smtClean="0">
                          <a:latin typeface="Cambria Math" charset="0"/>
                        </a:rPr>
                        <m:t>𝑊𝑥</m:t>
                      </m:r>
                      <m:r>
                        <a:rPr lang="en-US" b="0" i="1" smtClean="0">
                          <a:latin typeface="Cambria Math" charset="0"/>
                        </a:rPr>
                        <m:t>+</m:t>
                      </m:r>
                      <m:r>
                        <a:rPr lang="en-US" b="0" i="1" smtClean="0">
                          <a:latin typeface="Cambria Math" charset="0"/>
                        </a:rPr>
                        <m:t>𝑏</m:t>
                      </m:r>
                      <m:r>
                        <a:rPr lang="en-US" b="0" i="1" smtClean="0">
                          <a:latin typeface="Cambria Math" charset="0"/>
                        </a:rPr>
                        <m:t>)</m:t>
                      </m:r>
                    </m:oMath>
                  </m:oMathPara>
                </a14:m>
                <a:endParaRPr lang="en-US" dirty="0"/>
              </a:p>
              <a:p>
                <a:pPr marL="0" indent="0">
                  <a:buNone/>
                </a:pPr>
                <a:r>
                  <a:rPr lang="en-US" dirty="0"/>
                  <a:t>where </a:t>
                </a:r>
                <a14:m>
                  <m:oMath xmlns:m="http://schemas.openxmlformats.org/officeDocument/2006/math">
                    <m:r>
                      <a:rPr lang="en-US" b="0" i="1" smtClean="0">
                        <a:latin typeface="Cambria Math" charset="0"/>
                      </a:rPr>
                      <m:t>𝑠</m:t>
                    </m:r>
                  </m:oMath>
                </a14:m>
                <a:r>
                  <a:rPr lang="en-US" dirty="0"/>
                  <a:t> is a non-linearity such as the sigmoid. And the dimensionality of an input changes from d to p.</a:t>
                </a:r>
              </a:p>
              <a:p>
                <a:r>
                  <a:rPr lang="en-US" dirty="0"/>
                  <a:t>The latent representation y, or </a:t>
                </a:r>
                <a:r>
                  <a:rPr lang="en-US" b="1" dirty="0">
                    <a:solidFill>
                      <a:srgbClr val="0070C0"/>
                    </a:solidFill>
                  </a:rPr>
                  <a:t>code</a:t>
                </a:r>
                <a:r>
                  <a:rPr lang="en-US" dirty="0"/>
                  <a:t> is then mapped back (with a decoder) into a reconstruction </a:t>
                </a:r>
                <a14:m>
                  <m:oMath xmlns:m="http://schemas.openxmlformats.org/officeDocument/2006/math">
                    <m:acc>
                      <m:accPr>
                        <m:chr m:val="̂"/>
                        <m:ctrlPr>
                          <a:rPr lang="en-AU" i="1">
                            <a:latin typeface="Cambria Math" panose="02040503050406030204" pitchFamily="18" charset="0"/>
                          </a:rPr>
                        </m:ctrlPr>
                      </m:accPr>
                      <m:e>
                        <m:r>
                          <a:rPr lang="en-AU" i="1">
                            <a:latin typeface="Cambria Math" panose="02040503050406030204" pitchFamily="18" charset="0"/>
                          </a:rPr>
                          <m:t>𝑥</m:t>
                        </m:r>
                      </m:e>
                    </m:acc>
                  </m:oMath>
                </a14:m>
                <a:r>
                  <a:rPr lang="en-US" dirty="0"/>
                  <a:t> of the same shape as x. The mapping happens through a similar transformation, </a:t>
                </a:r>
                <a:r>
                  <a:rPr lang="en-US" dirty="0" err="1"/>
                  <a:t>e.g</a:t>
                </a:r>
                <a:r>
                  <a:rPr lang="en-US" dirty="0"/>
                  <a:t>:</a:t>
                </a:r>
              </a:p>
              <a:p>
                <a:pPr marL="0" indent="0">
                  <a:buNone/>
                </a:pPr>
                <a14:m>
                  <m:oMathPara xmlns:m="http://schemas.openxmlformats.org/officeDocument/2006/math">
                    <m:oMathParaPr>
                      <m:jc m:val="centerGroup"/>
                    </m:oMathParaPr>
                    <m:oMath xmlns:m="http://schemas.openxmlformats.org/officeDocument/2006/math">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𝑥</m:t>
                          </m:r>
                        </m:e>
                      </m:acc>
                      <m:r>
                        <a:rPr lang="en-US" i="1">
                          <a:latin typeface="Cambria Math" charset="0"/>
                        </a:rPr>
                        <m:t>=</m:t>
                      </m:r>
                      <m:sSub>
                        <m:sSubPr>
                          <m:ctrlPr>
                            <a:rPr lang="en-AU" b="0" i="1" smtClean="0">
                              <a:latin typeface="Cambria Math" panose="02040503050406030204" pitchFamily="18" charset="0"/>
                            </a:rPr>
                          </m:ctrlPr>
                        </m:sSubPr>
                        <m:e>
                          <m:r>
                            <a:rPr lang="en-US" i="1">
                              <a:latin typeface="Cambria Math" charset="0"/>
                            </a:rPr>
                            <m:t>𝑓</m:t>
                          </m:r>
                        </m:e>
                        <m:sub>
                          <m:r>
                            <a:rPr lang="en-AU" b="0" i="1" smtClean="0">
                              <a:latin typeface="Cambria Math" panose="02040503050406030204" pitchFamily="18" charset="0"/>
                            </a:rPr>
                            <m:t>2</m:t>
                          </m:r>
                        </m:sub>
                      </m:sSub>
                      <m:r>
                        <a:rPr lang="en-US" i="1">
                          <a:latin typeface="Cambria Math" charset="0"/>
                        </a:rPr>
                        <m:t>(</m:t>
                      </m:r>
                      <m:sSup>
                        <m:sSupPr>
                          <m:ctrlPr>
                            <a:rPr lang="en-US" b="0" i="1" smtClean="0">
                              <a:latin typeface="Cambria Math" panose="02040503050406030204" pitchFamily="18" charset="0"/>
                            </a:rPr>
                          </m:ctrlPr>
                        </m:sSupPr>
                        <m:e>
                          <m:r>
                            <a:rPr lang="en-US" i="1">
                              <a:latin typeface="Cambria Math" charset="0"/>
                            </a:rPr>
                            <m:t>𝑊</m:t>
                          </m:r>
                        </m:e>
                        <m:sup>
                          <m:r>
                            <a:rPr lang="en-US" b="0" i="1" smtClean="0">
                              <a:latin typeface="Cambria Math" charset="0"/>
                            </a:rPr>
                            <m:t>′</m:t>
                          </m:r>
                        </m:sup>
                      </m:sSup>
                      <m:r>
                        <a:rPr lang="en-AU" b="0" i="1" smtClean="0">
                          <a:latin typeface="Cambria Math" panose="02040503050406030204" pitchFamily="18" charset="0"/>
                        </a:rPr>
                        <m:t>𝑦</m:t>
                      </m:r>
                      <m:r>
                        <a:rPr lang="en-US" i="1">
                          <a:latin typeface="Cambria Math" charset="0"/>
                        </a:rPr>
                        <m:t>+</m:t>
                      </m:r>
                      <m:sSup>
                        <m:sSupPr>
                          <m:ctrlPr>
                            <a:rPr lang="en-US" b="0" i="1" smtClean="0">
                              <a:latin typeface="Cambria Math" panose="02040503050406030204" pitchFamily="18" charset="0"/>
                            </a:rPr>
                          </m:ctrlPr>
                        </m:sSupPr>
                        <m:e>
                          <m:r>
                            <a:rPr lang="en-US" i="1">
                              <a:latin typeface="Cambria Math" charset="0"/>
                            </a:rPr>
                            <m:t>𝑏</m:t>
                          </m:r>
                        </m:e>
                        <m:sup>
                          <m:r>
                            <a:rPr lang="en-US" b="0" i="1" smtClean="0">
                              <a:latin typeface="Cambria Math" charset="0"/>
                            </a:rPr>
                            <m:t>′</m:t>
                          </m:r>
                        </m:sup>
                      </m:sSup>
                      <m:r>
                        <a:rPr lang="en-US" i="1">
                          <a:latin typeface="Cambria Math" charset="0"/>
                        </a:rPr>
                        <m:t>)</m:t>
                      </m:r>
                    </m:oMath>
                  </m:oMathPara>
                </a14:m>
                <a:endParaRPr lang="en-US" dirty="0"/>
              </a:p>
              <a:p>
                <a14:m>
                  <m:oMath xmlns:m="http://schemas.openxmlformats.org/officeDocument/2006/math">
                    <m:acc>
                      <m:accPr>
                        <m:chr m:val="̂"/>
                        <m:ctrlPr>
                          <a:rPr lang="en-AU" i="1">
                            <a:latin typeface="Cambria Math" panose="02040503050406030204" pitchFamily="18" charset="0"/>
                          </a:rPr>
                        </m:ctrlPr>
                      </m:accPr>
                      <m:e>
                        <m:r>
                          <a:rPr lang="en-AU" i="1">
                            <a:latin typeface="Cambria Math" panose="02040503050406030204" pitchFamily="18" charset="0"/>
                          </a:rPr>
                          <m:t>𝑥</m:t>
                        </m:r>
                      </m:e>
                    </m:acc>
                  </m:oMath>
                </a14:m>
                <a:r>
                  <a:rPr lang="en-US" dirty="0"/>
                  <a:t> should be seen as a prediction of x, given the code y.</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1192" y="762000"/>
                <a:ext cx="7989752" cy="5791199"/>
              </a:xfrm>
              <a:blipFill rotWithShape="0">
                <a:blip r:embed="rId2"/>
                <a:stretch>
                  <a:fillRect l="-1144" t="-737" r="-839"/>
                </a:stretch>
              </a:blipFill>
            </p:spPr>
            <p:txBody>
              <a:bodyPr/>
              <a:lstStyle/>
              <a:p>
                <a:r>
                  <a:rPr lang="en-AU">
                    <a:noFill/>
                  </a:rPr>
                  <a:t> </a:t>
                </a:r>
              </a:p>
            </p:txBody>
          </p:sp>
        </mc:Fallback>
      </mc:AlternateContent>
    </p:spTree>
    <p:extLst>
      <p:ext uri="{BB962C8B-B14F-4D97-AF65-F5344CB8AC3E}">
        <p14:creationId xmlns:p14="http://schemas.microsoft.com/office/powerpoint/2010/main" val="308270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36</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762000"/>
                <a:ext cx="7989752" cy="5096798"/>
              </a:xfrm>
            </p:spPr>
            <p:txBody>
              <a:bodyPr/>
              <a:lstStyle/>
              <a:p>
                <a:r>
                  <a:rPr lang="en-US" dirty="0"/>
                  <a:t>Optionlly, the weight matrix </a:t>
                </a:r>
                <a14:m>
                  <m:oMath xmlns:m="http://schemas.openxmlformats.org/officeDocument/2006/math">
                    <m:sSup>
                      <m:sSupPr>
                        <m:ctrlPr>
                          <a:rPr lang="en-US" b="0" i="1" smtClean="0">
                            <a:latin typeface="Cambria Math" panose="02040503050406030204" pitchFamily="18" charset="0"/>
                          </a:rPr>
                        </m:ctrlPr>
                      </m:sSupPr>
                      <m:e>
                        <m:r>
                          <m:rPr>
                            <m:sty m:val="p"/>
                          </m:rPr>
                          <a:rPr lang="en-AU" b="0" i="0" smtClean="0">
                            <a:latin typeface="Cambria Math" panose="02040503050406030204" pitchFamily="18" charset="0"/>
                          </a:rPr>
                          <m:t>W</m:t>
                        </m:r>
                      </m:e>
                      <m:sup>
                        <m:r>
                          <a:rPr lang="en-US" b="0" i="0" smtClean="0">
                            <a:latin typeface="Cambria Math" charset="0"/>
                          </a:rPr>
                          <m:t>′</m:t>
                        </m:r>
                      </m:sup>
                    </m:sSup>
                  </m:oMath>
                </a14:m>
                <a:r>
                  <a:rPr lang="en-US" dirty="0"/>
                  <a:t> of the reverse mapping may be constrained to be the transpose of the forward mapping: </a:t>
                </a:r>
                <a14:m>
                  <m:oMath xmlns:m="http://schemas.openxmlformats.org/officeDocument/2006/math">
                    <m:r>
                      <m:rPr>
                        <m:sty m:val="p"/>
                      </m:rPr>
                      <a:rPr lang="en-AU" b="0" i="0" smtClean="0">
                        <a:latin typeface="Cambria Math" panose="02040503050406030204" pitchFamily="18" charset="0"/>
                      </a:rPr>
                      <m:t>W</m:t>
                    </m:r>
                    <m:r>
                      <a:rPr lang="en-AU" b="0" i="0" smtClean="0">
                        <a:latin typeface="Cambria Math" panose="02040503050406030204" pitchFamily="18" charset="0"/>
                      </a:rPr>
                      <m:t>′=</m:t>
                    </m:r>
                    <m:sSup>
                      <m:sSupPr>
                        <m:ctrlPr>
                          <a:rPr lang="en-AU" b="0" i="1" smtClean="0">
                            <a:latin typeface="Cambria Math" panose="02040503050406030204" pitchFamily="18" charset="0"/>
                          </a:rPr>
                        </m:ctrlPr>
                      </m:sSupPr>
                      <m:e>
                        <m:r>
                          <m:rPr>
                            <m:sty m:val="p"/>
                          </m:rPr>
                          <a:rPr lang="en-AU" b="0" i="0" smtClean="0">
                            <a:latin typeface="Cambria Math" panose="02040503050406030204" pitchFamily="18" charset="0"/>
                          </a:rPr>
                          <m:t>W</m:t>
                        </m:r>
                      </m:e>
                      <m:sup>
                        <m:r>
                          <m:rPr>
                            <m:sty m:val="p"/>
                          </m:rPr>
                          <a:rPr lang="en-AU" b="0" i="0" smtClean="0">
                            <a:latin typeface="Cambria Math" panose="02040503050406030204" pitchFamily="18" charset="0"/>
                          </a:rPr>
                          <m:t>T</m:t>
                        </m:r>
                      </m:sup>
                    </m:sSup>
                  </m:oMath>
                </a14:m>
                <a:r>
                  <a:rPr lang="en-US" b="0" dirty="0"/>
                  <a:t>.</a:t>
                </a:r>
              </a:p>
              <a:p>
                <a:r>
                  <a:rPr lang="en-US" dirty="0"/>
                  <a:t>This is referred to as </a:t>
                </a:r>
                <a:r>
                  <a:rPr lang="en-US" b="1" dirty="0">
                    <a:solidFill>
                      <a:srgbClr val="0070C0"/>
                    </a:solidFill>
                  </a:rPr>
                  <a:t>tied weights</a:t>
                </a:r>
                <a:r>
                  <a:rPr lang="en-US" dirty="0"/>
                  <a:t>. The parameters of this model (namely W, b, b’ and if one does not use tied weights, also W’) are optimized such that the average reconstruction error is minimized.</a:t>
                </a:r>
              </a:p>
              <a:p>
                <a:r>
                  <a:rPr lang="en-US" dirty="0"/>
                  <a:t>The reconstruction error can be measured in many ways, depending on the appropriate distributional assumptions on the input given the code.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762000"/>
                <a:ext cx="7989752" cy="5096798"/>
              </a:xfrm>
              <a:blipFill rotWithShape="0">
                <a:blip r:embed="rId2"/>
                <a:stretch>
                  <a:fillRect l="-763" t="-957" r="-534"/>
                </a:stretch>
              </a:blipFill>
            </p:spPr>
            <p:txBody>
              <a:bodyPr/>
              <a:lstStyle/>
              <a:p>
                <a:r>
                  <a:rPr lang="en-AU">
                    <a:noFill/>
                  </a:rPr>
                  <a:t> </a:t>
                </a:r>
              </a:p>
            </p:txBody>
          </p:sp>
        </mc:Fallback>
      </mc:AlternateContent>
    </p:spTree>
    <p:extLst>
      <p:ext uri="{BB962C8B-B14F-4D97-AF65-F5344CB8AC3E}">
        <p14:creationId xmlns:p14="http://schemas.microsoft.com/office/powerpoint/2010/main" val="848944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Example:  Autoencoder ( </a:t>
            </a:r>
            <a:r>
              <a:rPr lang="en-US" sz="2400" dirty="0"/>
              <a:t>Tied Weights </a:t>
            </a:r>
            <a:r>
              <a:rPr lang="en-US" dirty="0"/>
              <a:t>) </a:t>
            </a:r>
            <a:endParaRPr lang="en-AU" dirty="0"/>
          </a:p>
        </p:txBody>
      </p:sp>
      <mc:AlternateContent xmlns:mc="http://schemas.openxmlformats.org/markup-compatibility/2006" xmlns:a14="http://schemas.microsoft.com/office/drawing/2010/main">
        <mc:Choice Requires="a14">
          <p:sp>
            <p:nvSpPr>
              <p:cNvPr id="10" name="Content Placeholder 9"/>
              <p:cNvSpPr>
                <a:spLocks noGrp="1"/>
              </p:cNvSpPr>
              <p:nvPr>
                <p:ph idx="1"/>
              </p:nvPr>
            </p:nvSpPr>
            <p:spPr>
              <a:xfrm>
                <a:off x="1219200" y="5140847"/>
                <a:ext cx="7620000" cy="1410818"/>
              </a:xfrm>
            </p:spPr>
            <p:txBody>
              <a:bodyPr/>
              <a:lstStyle/>
              <a:p>
                <a:pPr marL="0" indent="0">
                  <a:buNone/>
                </a:pP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𝑓</m:t>
                        </m:r>
                      </m:e>
                      <m:sub>
                        <m:r>
                          <a:rPr lang="en-AU" b="0" i="1" smtClean="0">
                            <a:latin typeface="Cambria Math" panose="02040503050406030204" pitchFamily="18" charset="0"/>
                          </a:rPr>
                          <m:t>1</m:t>
                        </m:r>
                      </m:sub>
                    </m:sSub>
                    <m:d>
                      <m:dPr>
                        <m:ctrlPr>
                          <a:rPr lang="en-AU" b="0" i="1" smtClean="0">
                            <a:latin typeface="Cambria Math" panose="02040503050406030204" pitchFamily="18" charset="0"/>
                            <a:ea typeface="Cambria Math" panose="02040503050406030204" pitchFamily="18" charset="0"/>
                          </a:rPr>
                        </m:ctrlPr>
                      </m:dPr>
                      <m:e>
                        <m:r>
                          <a:rPr lang="en-AU" b="0" i="1" smtClean="0">
                            <a:latin typeface="Cambria Math" panose="02040503050406030204" pitchFamily="18" charset="0"/>
                          </a:rPr>
                          <m:t>𝑊𝑥</m:t>
                        </m:r>
                      </m:e>
                    </m:d>
                    <m:r>
                      <a:rPr lang="en-AU" b="0" i="1" smtClean="0">
                        <a:latin typeface="Cambria Math" panose="02040503050406030204" pitchFamily="18" charset="0"/>
                      </a:rPr>
                      <m:t> </m:t>
                    </m:r>
                    <m:r>
                      <a:rPr lang="en-AU" b="0" i="1" smtClean="0">
                        <a:latin typeface="Cambria Math" panose="02040503050406030204" pitchFamily="18" charset="0"/>
                        <a:ea typeface="Cambria Math" panose="02040503050406030204" pitchFamily="18" charset="0"/>
                      </a:rPr>
                      <m:t>↔</m:t>
                    </m:r>
                  </m:oMath>
                </a14:m>
                <a:r>
                  <a:rPr lang="en-AU" dirty="0"/>
                  <a:t> </a:t>
                </a:r>
                <a14:m>
                  <m:oMath xmlns:m="http://schemas.openxmlformats.org/officeDocument/2006/math">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1</m:t>
                                </m:r>
                              </m:sub>
                            </m:sSub>
                          </m:e>
                          <m:e>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2</m:t>
                                </m:r>
                              </m:sub>
                            </m:sSub>
                          </m:e>
                        </m:eqArr>
                      </m:e>
                    </m:d>
                    <m:r>
                      <a:rPr lang="en-AU" b="0"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𝑓</m:t>
                        </m:r>
                      </m:e>
                      <m:sub>
                        <m:r>
                          <a:rPr lang="en-AU" b="0" i="1" smtClean="0">
                            <a:latin typeface="Cambria Math" panose="02040503050406030204" pitchFamily="18" charset="0"/>
                          </a:rPr>
                          <m:t>1</m:t>
                        </m:r>
                      </m:sub>
                    </m:sSub>
                    <m:d>
                      <m:dPr>
                        <m:ctrlPr>
                          <a:rPr lang="en-AU" b="0" i="1" smtClean="0">
                            <a:latin typeface="Cambria Math" panose="02040503050406030204" pitchFamily="18" charset="0"/>
                            <a:ea typeface="Cambria Math" panose="02040503050406030204" pitchFamily="18" charset="0"/>
                          </a:rPr>
                        </m:ctrlPr>
                      </m:dPr>
                      <m:e>
                        <m:d>
                          <m:dPr>
                            <m:begChr m:val="["/>
                            <m:endChr m:val="]"/>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1</m:t>
                                      </m:r>
                                      <m:r>
                                        <a:rPr lang="en-AU" b="0" i="1" smtClean="0">
                                          <a:latin typeface="Cambria Math" panose="02040503050406030204" pitchFamily="18" charset="0"/>
                                        </a:rPr>
                                        <m:t>1</m:t>
                                      </m:r>
                                    </m:sub>
                                  </m:sSub>
                                </m:e>
                              </m:mr>
                              <m:m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12</m:t>
                                      </m:r>
                                    </m:sub>
                                  </m:sSub>
                                </m:e>
                              </m:mr>
                            </m:m>
                            <m:m>
                              <m:mPr>
                                <m:mcs>
                                  <m:mc>
                                    <m:mcPr>
                                      <m:count m:val="1"/>
                                      <m:mcJc m:val="center"/>
                                    </m:mcPr>
                                  </m:mc>
                                </m:mcs>
                                <m:ctrlPr>
                                  <a:rPr lang="en-AU" b="0"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2</m:t>
                                      </m:r>
                                      <m:r>
                                        <a:rPr lang="en-AU" b="0" i="1" smtClean="0">
                                          <a:latin typeface="Cambria Math" panose="02040503050406030204" pitchFamily="18" charset="0"/>
                                        </a:rPr>
                                        <m:t>1</m:t>
                                      </m:r>
                                    </m:sub>
                                  </m:sSub>
                                </m:e>
                              </m:mr>
                              <m:m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22</m:t>
                                      </m:r>
                                    </m:sub>
                                  </m:sSub>
                                </m:e>
                              </m:mr>
                            </m:m>
                            <m:m>
                              <m:mPr>
                                <m:mcs>
                                  <m:mc>
                                    <m:mcPr>
                                      <m:count m:val="1"/>
                                      <m:mcJc m:val="center"/>
                                    </m:mcPr>
                                  </m:mc>
                                </m:mcs>
                                <m:ctrlPr>
                                  <a:rPr lang="en-AU" i="1">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3</m:t>
                                      </m:r>
                                      <m:r>
                                        <a:rPr lang="en-AU" b="0" i="1" smtClean="0">
                                          <a:latin typeface="Cambria Math" panose="02040503050406030204" pitchFamily="18" charset="0"/>
                                        </a:rPr>
                                        <m:t>1</m:t>
                                      </m:r>
                                    </m:sub>
                                  </m:sSub>
                                </m:e>
                              </m:mr>
                              <m:m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32</m:t>
                                      </m:r>
                                    </m:sub>
                                  </m:sSub>
                                </m:e>
                              </m:mr>
                            </m:m>
                            <m:m>
                              <m:mPr>
                                <m:mcs>
                                  <m:mc>
                                    <m:mcPr>
                                      <m:count m:val="1"/>
                                      <m:mcJc m:val="center"/>
                                    </m:mcPr>
                                  </m:mc>
                                </m:mcs>
                                <m:ctrlPr>
                                  <a:rPr lang="en-AU" i="1">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4</m:t>
                                      </m:r>
                                      <m:r>
                                        <a:rPr lang="en-AU" b="0" i="1" smtClean="0">
                                          <a:latin typeface="Cambria Math" panose="02040503050406030204" pitchFamily="18" charset="0"/>
                                        </a:rPr>
                                        <m:t>1</m:t>
                                      </m:r>
                                    </m:sub>
                                  </m:sSub>
                                </m:e>
                              </m:mr>
                              <m:m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42</m:t>
                                      </m:r>
                                    </m:sub>
                                  </m:sSub>
                                </m:e>
                              </m:mr>
                            </m:m>
                          </m:e>
                        </m:d>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1</m:t>
                                    </m:r>
                                  </m:sub>
                                </m:sSub>
                              </m:e>
                              <m:e>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2</m:t>
                                    </m:r>
                                  </m:sub>
                                </m:sSub>
                              </m:e>
                              <m:e>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3</m:t>
                                    </m:r>
                                  </m:sub>
                                </m:sSub>
                              </m:e>
                              <m:e>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4</m:t>
                                    </m:r>
                                  </m:sub>
                                </m:sSub>
                              </m:e>
                            </m:eqArr>
                          </m:e>
                        </m:d>
                      </m:e>
                    </m:d>
                  </m:oMath>
                </a14:m>
                <a:endParaRPr lang="en-AU" dirty="0"/>
              </a:p>
              <a:p>
                <a:endParaRPr lang="en-AU" dirty="0"/>
              </a:p>
            </p:txBody>
          </p:sp>
        </mc:Choice>
        <mc:Fallback xmlns="">
          <p:sp>
            <p:nvSpPr>
              <p:cNvPr id="10" name="Content Placeholder 9"/>
              <p:cNvSpPr>
                <a:spLocks noGrp="1" noRot="1" noChangeAspect="1" noMove="1" noResize="1" noEditPoints="1" noAdjustHandles="1" noChangeArrowheads="1" noChangeShapeType="1" noTextEdit="1"/>
              </p:cNvSpPr>
              <p:nvPr>
                <p:ph idx="1"/>
              </p:nvPr>
            </p:nvSpPr>
            <p:spPr>
              <a:xfrm>
                <a:off x="1219200" y="5140847"/>
                <a:ext cx="7620000" cy="1410818"/>
              </a:xfrm>
              <a:blipFill rotWithShape="0">
                <a:blip r:embed="rId2"/>
                <a:stretch>
                  <a:fillRect/>
                </a:stretch>
              </a:blipFill>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37</a:t>
            </a:fld>
            <a:endParaRPr lang="en-US" altLang="en-US"/>
          </a:p>
        </p:txBody>
      </p:sp>
      <mc:AlternateContent xmlns:mc="http://schemas.openxmlformats.org/markup-compatibility/2006" xmlns:a14="http://schemas.microsoft.com/office/drawing/2010/main">
        <mc:Choice Requires="a14">
          <p:sp>
            <p:nvSpPr>
              <p:cNvPr id="6" name="Oval 5"/>
              <p:cNvSpPr/>
              <p:nvPr/>
            </p:nvSpPr>
            <p:spPr>
              <a:xfrm>
                <a:off x="2590800" y="2159863"/>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6" name="Oval 5"/>
              <p:cNvSpPr>
                <a:spLocks noRot="1" noChangeAspect="1" noMove="1" noResize="1" noEditPoints="1" noAdjustHandles="1" noChangeArrowheads="1" noChangeShapeType="1" noTextEdit="1"/>
              </p:cNvSpPr>
              <p:nvPr/>
            </p:nvSpPr>
            <p:spPr>
              <a:xfrm>
                <a:off x="2590800" y="2159863"/>
                <a:ext cx="457200" cy="457200"/>
              </a:xfrm>
              <a:prstGeom prst="ellipse">
                <a:avLst/>
              </a:prstGeom>
              <a:blipFill rotWithShape="0">
                <a:blip r:embed="rId3"/>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Oval 6"/>
              <p:cNvSpPr/>
              <p:nvPr/>
            </p:nvSpPr>
            <p:spPr>
              <a:xfrm>
                <a:off x="2590800" y="2845663"/>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7" name="Oval 6"/>
              <p:cNvSpPr>
                <a:spLocks noRot="1" noChangeAspect="1" noMove="1" noResize="1" noEditPoints="1" noAdjustHandles="1" noChangeArrowheads="1" noChangeShapeType="1" noTextEdit="1"/>
              </p:cNvSpPr>
              <p:nvPr/>
            </p:nvSpPr>
            <p:spPr>
              <a:xfrm>
                <a:off x="2590800" y="2845663"/>
                <a:ext cx="457200" cy="457200"/>
              </a:xfrm>
              <a:prstGeom prst="ellipse">
                <a:avLst/>
              </a:prstGeom>
              <a:blipFill rotWithShape="0">
                <a:blip r:embed="rId4"/>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Oval 7"/>
              <p:cNvSpPr/>
              <p:nvPr/>
            </p:nvSpPr>
            <p:spPr>
              <a:xfrm>
                <a:off x="2590800" y="3531463"/>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3</m:t>
                          </m:r>
                        </m:sub>
                      </m:sSub>
                    </m:oMath>
                  </m:oMathPara>
                </a14:m>
                <a:endParaRPr lang="en-AU" dirty="0">
                  <a:solidFill>
                    <a:schemeClr val="tx1"/>
                  </a:solidFill>
                </a:endParaRPr>
              </a:p>
            </p:txBody>
          </p:sp>
        </mc:Choice>
        <mc:Fallback xmlns="">
          <p:sp>
            <p:nvSpPr>
              <p:cNvPr id="8" name="Oval 7"/>
              <p:cNvSpPr>
                <a:spLocks noRot="1" noChangeAspect="1" noMove="1" noResize="1" noEditPoints="1" noAdjustHandles="1" noChangeArrowheads="1" noChangeShapeType="1" noTextEdit="1"/>
              </p:cNvSpPr>
              <p:nvPr/>
            </p:nvSpPr>
            <p:spPr>
              <a:xfrm>
                <a:off x="2590800" y="3531463"/>
                <a:ext cx="457200" cy="457200"/>
              </a:xfrm>
              <a:prstGeom prst="ellipse">
                <a:avLst/>
              </a:prstGeom>
              <a:blipFill rotWithShape="0">
                <a:blip r:embed="rId5"/>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Oval 10"/>
              <p:cNvSpPr/>
              <p:nvPr/>
            </p:nvSpPr>
            <p:spPr>
              <a:xfrm>
                <a:off x="2587925" y="4217263"/>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4</m:t>
                          </m:r>
                        </m:sub>
                      </m:sSub>
                    </m:oMath>
                  </m:oMathPara>
                </a14:m>
                <a:endParaRPr lang="en-AU" dirty="0">
                  <a:solidFill>
                    <a:schemeClr val="tx1"/>
                  </a:solidFill>
                </a:endParaRPr>
              </a:p>
            </p:txBody>
          </p:sp>
        </mc:Choice>
        <mc:Fallback xmlns="">
          <p:sp>
            <p:nvSpPr>
              <p:cNvPr id="11" name="Oval 10"/>
              <p:cNvSpPr>
                <a:spLocks noRot="1" noChangeAspect="1" noMove="1" noResize="1" noEditPoints="1" noAdjustHandles="1" noChangeArrowheads="1" noChangeShapeType="1" noTextEdit="1"/>
              </p:cNvSpPr>
              <p:nvPr/>
            </p:nvSpPr>
            <p:spPr>
              <a:xfrm>
                <a:off x="2587925" y="4217263"/>
                <a:ext cx="457200" cy="457200"/>
              </a:xfrm>
              <a:prstGeom prst="ellipse">
                <a:avLst/>
              </a:prstGeom>
              <a:blipFill rotWithShape="0">
                <a:blip r:embed="rId6"/>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Oval 11"/>
              <p:cNvSpPr/>
              <p:nvPr/>
            </p:nvSpPr>
            <p:spPr>
              <a:xfrm>
                <a:off x="5638800" y="2159863"/>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b="0" i="1" smtClean="0">
                              <a:solidFill>
                                <a:schemeClr val="tx1"/>
                              </a:solidFill>
                              <a:latin typeface="Cambria Math" panose="02040503050406030204" pitchFamily="18" charset="0"/>
                            </a:rPr>
                          </m:ctrlPr>
                        </m:sSubPr>
                        <m:e>
                          <m:acc>
                            <m:accPr>
                              <m:chr m:val="̂"/>
                              <m:ctrlPr>
                                <a:rPr lang="en-AU" i="1" smtClean="0">
                                  <a:solidFill>
                                    <a:schemeClr val="tx1"/>
                                  </a:solidFill>
                                  <a:latin typeface="Cambria Math" panose="02040503050406030204" pitchFamily="18" charset="0"/>
                                </a:rPr>
                              </m:ctrlPr>
                            </m:accPr>
                            <m:e>
                              <m:r>
                                <a:rPr lang="en-AU" b="0" i="1" smtClean="0">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12" name="Oval 11"/>
              <p:cNvSpPr>
                <a:spLocks noRot="1" noChangeAspect="1" noMove="1" noResize="1" noEditPoints="1" noAdjustHandles="1" noChangeArrowheads="1" noChangeShapeType="1" noTextEdit="1"/>
              </p:cNvSpPr>
              <p:nvPr/>
            </p:nvSpPr>
            <p:spPr>
              <a:xfrm>
                <a:off x="5638800" y="2159863"/>
                <a:ext cx="457200" cy="457200"/>
              </a:xfrm>
              <a:prstGeom prst="ellipse">
                <a:avLst/>
              </a:prstGeom>
              <a:blipFill rotWithShape="0">
                <a:blip r:embed="rId7"/>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3" name="Oval 12"/>
              <p:cNvSpPr/>
              <p:nvPr/>
            </p:nvSpPr>
            <p:spPr>
              <a:xfrm>
                <a:off x="5638800" y="2845663"/>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13" name="Oval 12"/>
              <p:cNvSpPr>
                <a:spLocks noRot="1" noChangeAspect="1" noMove="1" noResize="1" noEditPoints="1" noAdjustHandles="1" noChangeArrowheads="1" noChangeShapeType="1" noTextEdit="1"/>
              </p:cNvSpPr>
              <p:nvPr/>
            </p:nvSpPr>
            <p:spPr>
              <a:xfrm>
                <a:off x="5638800" y="2845663"/>
                <a:ext cx="457200" cy="457200"/>
              </a:xfrm>
              <a:prstGeom prst="ellipse">
                <a:avLst/>
              </a:prstGeom>
              <a:blipFill rotWithShape="0">
                <a:blip r:embed="rId8"/>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4" name="Oval 13"/>
              <p:cNvSpPr/>
              <p:nvPr/>
            </p:nvSpPr>
            <p:spPr>
              <a:xfrm>
                <a:off x="5638800" y="3531463"/>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3</m:t>
                          </m:r>
                        </m:sub>
                      </m:sSub>
                    </m:oMath>
                  </m:oMathPara>
                </a14:m>
                <a:endParaRPr lang="en-AU" dirty="0">
                  <a:solidFill>
                    <a:schemeClr val="tx1"/>
                  </a:solidFill>
                </a:endParaRPr>
              </a:p>
            </p:txBody>
          </p:sp>
        </mc:Choice>
        <mc:Fallback xmlns="">
          <p:sp>
            <p:nvSpPr>
              <p:cNvPr id="14" name="Oval 13"/>
              <p:cNvSpPr>
                <a:spLocks noRot="1" noChangeAspect="1" noMove="1" noResize="1" noEditPoints="1" noAdjustHandles="1" noChangeArrowheads="1" noChangeShapeType="1" noTextEdit="1"/>
              </p:cNvSpPr>
              <p:nvPr/>
            </p:nvSpPr>
            <p:spPr>
              <a:xfrm>
                <a:off x="5638800" y="3531463"/>
                <a:ext cx="457200" cy="457200"/>
              </a:xfrm>
              <a:prstGeom prst="ellipse">
                <a:avLst/>
              </a:prstGeom>
              <a:blipFill rotWithShape="0">
                <a:blip r:embed="rId9"/>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5" name="Oval 14"/>
              <p:cNvSpPr/>
              <p:nvPr/>
            </p:nvSpPr>
            <p:spPr>
              <a:xfrm>
                <a:off x="5635925" y="4217263"/>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4</m:t>
                          </m:r>
                        </m:sub>
                      </m:sSub>
                    </m:oMath>
                  </m:oMathPara>
                </a14:m>
                <a:endParaRPr lang="en-AU" dirty="0">
                  <a:solidFill>
                    <a:schemeClr val="tx1"/>
                  </a:solidFill>
                </a:endParaRPr>
              </a:p>
            </p:txBody>
          </p:sp>
        </mc:Choice>
        <mc:Fallback xmlns="">
          <p:sp>
            <p:nvSpPr>
              <p:cNvPr id="15" name="Oval 14"/>
              <p:cNvSpPr>
                <a:spLocks noRot="1" noChangeAspect="1" noMove="1" noResize="1" noEditPoints="1" noAdjustHandles="1" noChangeArrowheads="1" noChangeShapeType="1" noTextEdit="1"/>
              </p:cNvSpPr>
              <p:nvPr/>
            </p:nvSpPr>
            <p:spPr>
              <a:xfrm>
                <a:off x="5635925" y="4217263"/>
                <a:ext cx="457200" cy="457200"/>
              </a:xfrm>
              <a:prstGeom prst="ellipse">
                <a:avLst/>
              </a:prstGeom>
              <a:blipFill rotWithShape="0">
                <a:blip r:embed="rId10"/>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6" name="Oval 15"/>
              <p:cNvSpPr/>
              <p:nvPr/>
            </p:nvSpPr>
            <p:spPr>
              <a:xfrm>
                <a:off x="4114800" y="2826972"/>
                <a:ext cx="457200" cy="457200"/>
              </a:xfrm>
              <a:prstGeom prst="ellipse">
                <a:avLst/>
              </a:prstGeom>
              <a:solidFill>
                <a:srgbClr val="F135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AU"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16" name="Oval 15"/>
              <p:cNvSpPr>
                <a:spLocks noRot="1" noChangeAspect="1" noMove="1" noResize="1" noEditPoints="1" noAdjustHandles="1" noChangeArrowheads="1" noChangeShapeType="1" noTextEdit="1"/>
              </p:cNvSpPr>
              <p:nvPr/>
            </p:nvSpPr>
            <p:spPr>
              <a:xfrm>
                <a:off x="4114800" y="2826972"/>
                <a:ext cx="457200" cy="457200"/>
              </a:xfrm>
              <a:prstGeom prst="ellipse">
                <a:avLst/>
              </a:prstGeom>
              <a:blipFill rotWithShape="0">
                <a:blip r:embed="rId11"/>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7" name="Oval 16"/>
              <p:cNvSpPr/>
              <p:nvPr/>
            </p:nvSpPr>
            <p:spPr>
              <a:xfrm>
                <a:off x="4114800" y="3512772"/>
                <a:ext cx="457200" cy="457200"/>
              </a:xfrm>
              <a:prstGeom prst="ellipse">
                <a:avLst/>
              </a:prstGeom>
              <a:solidFill>
                <a:srgbClr val="F135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AU"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17" name="Oval 16"/>
              <p:cNvSpPr>
                <a:spLocks noRot="1" noChangeAspect="1" noMove="1" noResize="1" noEditPoints="1" noAdjustHandles="1" noChangeArrowheads="1" noChangeShapeType="1" noTextEdit="1"/>
              </p:cNvSpPr>
              <p:nvPr/>
            </p:nvSpPr>
            <p:spPr>
              <a:xfrm>
                <a:off x="4114800" y="3512772"/>
                <a:ext cx="457200" cy="457200"/>
              </a:xfrm>
              <a:prstGeom prst="ellipse">
                <a:avLst/>
              </a:prstGeom>
              <a:blipFill rotWithShape="0">
                <a:blip r:embed="rId12"/>
                <a:stretch>
                  <a:fillRect/>
                </a:stretch>
              </a:blipFill>
              <a:ln>
                <a:solidFill>
                  <a:schemeClr val="bg1"/>
                </a:solidFill>
              </a:ln>
            </p:spPr>
            <p:txBody>
              <a:bodyPr/>
              <a:lstStyle/>
              <a:p>
                <a:r>
                  <a:rPr lang="en-AU">
                    <a:noFill/>
                  </a:rPr>
                  <a:t> </a:t>
                </a:r>
              </a:p>
            </p:txBody>
          </p:sp>
        </mc:Fallback>
      </mc:AlternateContent>
      <p:cxnSp>
        <p:nvCxnSpPr>
          <p:cNvPr id="19" name="Straight Arrow Connector 18"/>
          <p:cNvCxnSpPr>
            <a:stCxn id="6" idx="6"/>
            <a:endCxn id="16" idx="2"/>
          </p:cNvCxnSpPr>
          <p:nvPr/>
        </p:nvCxnSpPr>
        <p:spPr>
          <a:xfrm>
            <a:off x="3048000" y="2388463"/>
            <a:ext cx="1066800" cy="66710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6"/>
            <a:endCxn id="16" idx="2"/>
          </p:cNvCxnSpPr>
          <p:nvPr/>
        </p:nvCxnSpPr>
        <p:spPr>
          <a:xfrm flipV="1">
            <a:off x="3048000" y="3055572"/>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6"/>
            <a:endCxn id="16" idx="2"/>
          </p:cNvCxnSpPr>
          <p:nvPr/>
        </p:nvCxnSpPr>
        <p:spPr>
          <a:xfrm flipV="1">
            <a:off x="3048000" y="3055572"/>
            <a:ext cx="1066800"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1" idx="6"/>
            <a:endCxn id="16" idx="2"/>
          </p:cNvCxnSpPr>
          <p:nvPr/>
        </p:nvCxnSpPr>
        <p:spPr>
          <a:xfrm flipV="1">
            <a:off x="3045125" y="3055572"/>
            <a:ext cx="1069675" cy="139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6"/>
            <a:endCxn id="17" idx="2"/>
          </p:cNvCxnSpPr>
          <p:nvPr/>
        </p:nvCxnSpPr>
        <p:spPr>
          <a:xfrm>
            <a:off x="3048000" y="3074263"/>
            <a:ext cx="1066800" cy="667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8" idx="6"/>
            <a:endCxn id="17" idx="2"/>
          </p:cNvCxnSpPr>
          <p:nvPr/>
        </p:nvCxnSpPr>
        <p:spPr>
          <a:xfrm flipV="1">
            <a:off x="3048000" y="3741372"/>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1" idx="6"/>
            <a:endCxn id="17" idx="2"/>
          </p:cNvCxnSpPr>
          <p:nvPr/>
        </p:nvCxnSpPr>
        <p:spPr>
          <a:xfrm flipV="1">
            <a:off x="3045125" y="3741372"/>
            <a:ext cx="1069675"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6" idx="6"/>
            <a:endCxn id="12" idx="2"/>
          </p:cNvCxnSpPr>
          <p:nvPr/>
        </p:nvCxnSpPr>
        <p:spPr>
          <a:xfrm flipV="1">
            <a:off x="4572000" y="2388463"/>
            <a:ext cx="1066800" cy="667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6" idx="6"/>
            <a:endCxn id="13" idx="2"/>
          </p:cNvCxnSpPr>
          <p:nvPr/>
        </p:nvCxnSpPr>
        <p:spPr>
          <a:xfrm>
            <a:off x="4572000" y="3055572"/>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6" idx="6"/>
            <a:endCxn id="14" idx="2"/>
          </p:cNvCxnSpPr>
          <p:nvPr/>
        </p:nvCxnSpPr>
        <p:spPr>
          <a:xfrm>
            <a:off x="4572000" y="3055572"/>
            <a:ext cx="1066800"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6" idx="6"/>
            <a:endCxn id="15" idx="2"/>
          </p:cNvCxnSpPr>
          <p:nvPr/>
        </p:nvCxnSpPr>
        <p:spPr>
          <a:xfrm>
            <a:off x="4572000" y="3055572"/>
            <a:ext cx="1063925" cy="139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17" idx="6"/>
            <a:endCxn id="12" idx="2"/>
          </p:cNvCxnSpPr>
          <p:nvPr/>
        </p:nvCxnSpPr>
        <p:spPr>
          <a:xfrm flipV="1">
            <a:off x="4572000" y="2388463"/>
            <a:ext cx="1066800" cy="13529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7" idx="6"/>
            <a:endCxn id="13" idx="2"/>
          </p:cNvCxnSpPr>
          <p:nvPr/>
        </p:nvCxnSpPr>
        <p:spPr>
          <a:xfrm flipV="1">
            <a:off x="4572000" y="3074263"/>
            <a:ext cx="1066800" cy="667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7" idx="6"/>
            <a:endCxn id="14" idx="2"/>
          </p:cNvCxnSpPr>
          <p:nvPr/>
        </p:nvCxnSpPr>
        <p:spPr>
          <a:xfrm>
            <a:off x="4572000" y="3741372"/>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17" idx="6"/>
            <a:endCxn id="15" idx="2"/>
          </p:cNvCxnSpPr>
          <p:nvPr/>
        </p:nvCxnSpPr>
        <p:spPr>
          <a:xfrm>
            <a:off x="4572000" y="3741372"/>
            <a:ext cx="1063925"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6" idx="6"/>
            <a:endCxn id="17" idx="2"/>
          </p:cNvCxnSpPr>
          <p:nvPr/>
        </p:nvCxnSpPr>
        <p:spPr>
          <a:xfrm>
            <a:off x="3048000" y="2388463"/>
            <a:ext cx="1066800" cy="135290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a:off x="1133270" y="2897581"/>
                <a:ext cx="918970" cy="10204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2</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3</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4</m:t>
                                  </m:r>
                                </m:sub>
                              </m:sSub>
                            </m:e>
                          </m:eqArr>
                        </m:e>
                      </m:d>
                    </m:oMath>
                  </m:oMathPara>
                </a14:m>
                <a:endParaRPr lang="en-AU" dirty="0"/>
              </a:p>
            </p:txBody>
          </p:sp>
        </mc:Choice>
        <mc:Fallback xmlns="">
          <p:sp>
            <p:nvSpPr>
              <p:cNvPr id="55" name="TextBox 54"/>
              <p:cNvSpPr txBox="1">
                <a:spLocks noRot="1" noChangeAspect="1" noMove="1" noResize="1" noEditPoints="1" noAdjustHandles="1" noChangeArrowheads="1" noChangeShapeType="1" noTextEdit="1"/>
              </p:cNvSpPr>
              <p:nvPr/>
            </p:nvSpPr>
            <p:spPr>
              <a:xfrm>
                <a:off x="1133270" y="2897581"/>
                <a:ext cx="918970" cy="1020472"/>
              </a:xfrm>
              <a:prstGeom prst="rect">
                <a:avLst/>
              </a:prstGeom>
              <a:blipFill rotWithShape="0">
                <a:blip r:embed="rId1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6629400" y="2897581"/>
                <a:ext cx="888640" cy="1094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AU" b="1" i="1" smtClean="0">
                              <a:latin typeface="Cambria Math" panose="02040503050406030204" pitchFamily="18" charset="0"/>
                            </a:rPr>
                          </m:ctrlPr>
                        </m:accPr>
                        <m:e>
                          <m:r>
                            <a:rPr lang="en-AU" b="1" i="1" smtClean="0">
                              <a:latin typeface="Cambria Math" panose="02040503050406030204" pitchFamily="18" charset="0"/>
                            </a:rPr>
                            <m:t>𝒙</m:t>
                          </m:r>
                        </m:e>
                      </m:acc>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i="1" smtClean="0">
                                      <a:latin typeface="Cambria Math" panose="02040503050406030204" pitchFamily="18" charset="0"/>
                                    </a:rPr>
                                  </m:ctrlPr>
                                </m:sSubPr>
                                <m:e>
                                  <m:acc>
                                    <m:accPr>
                                      <m:chr m:val="̂"/>
                                      <m:ctrlPr>
                                        <a:rPr lang="en-AU" i="1" smtClean="0">
                                          <a:latin typeface="Cambria Math" panose="02040503050406030204" pitchFamily="18" charset="0"/>
                                        </a:rPr>
                                      </m:ctrlPr>
                                    </m:accPr>
                                    <m:e>
                                      <m:r>
                                        <a:rPr lang="en-AU" b="0" i="1" smtClean="0">
                                          <a:latin typeface="Cambria Math" panose="02040503050406030204" pitchFamily="18" charset="0"/>
                                        </a:rPr>
                                        <m:t>𝑥</m:t>
                                      </m:r>
                                    </m:e>
                                  </m:acc>
                                </m:e>
                                <m:sub>
                                  <m:r>
                                    <a:rPr lang="en-AU" b="0" i="1" smtClean="0">
                                      <a:latin typeface="Cambria Math" panose="02040503050406030204" pitchFamily="18" charset="0"/>
                                    </a:rPr>
                                    <m:t>1</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2</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3</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4</m:t>
                                  </m:r>
                                </m:sub>
                              </m:sSub>
                            </m:e>
                          </m:eqArr>
                        </m:e>
                      </m:d>
                    </m:oMath>
                  </m:oMathPara>
                </a14:m>
                <a:endParaRPr lang="en-AU" dirty="0"/>
              </a:p>
            </p:txBody>
          </p:sp>
        </mc:Choice>
        <mc:Fallback xmlns="">
          <p:sp>
            <p:nvSpPr>
              <p:cNvPr id="56" name="TextBox 55"/>
              <p:cNvSpPr txBox="1">
                <a:spLocks noRot="1" noChangeAspect="1" noMove="1" noResize="1" noEditPoints="1" noAdjustHandles="1" noChangeArrowheads="1" noChangeShapeType="1" noTextEdit="1"/>
              </p:cNvSpPr>
              <p:nvPr/>
            </p:nvSpPr>
            <p:spPr>
              <a:xfrm>
                <a:off x="6629400" y="2897581"/>
                <a:ext cx="888640" cy="1094723"/>
              </a:xfrm>
              <a:prstGeom prst="rect">
                <a:avLst/>
              </a:prstGeom>
              <a:blipFill rotWithShape="0">
                <a:blip r:embed="rId1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911006" y="4173941"/>
                <a:ext cx="902170" cy="4631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𝑦</m:t>
                                  </m:r>
                                </m:e>
                                <m:sub>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𝑦</m:t>
                                  </m:r>
                                </m:e>
                                <m:sub>
                                  <m:r>
                                    <a:rPr lang="en-AU" b="0" i="1" smtClean="0">
                                      <a:latin typeface="Cambria Math" panose="02040503050406030204" pitchFamily="18" charset="0"/>
                                    </a:rPr>
                                    <m:t>2</m:t>
                                  </m:r>
                                </m:sub>
                              </m:sSub>
                            </m:e>
                          </m:eqArr>
                        </m:e>
                      </m:d>
                    </m:oMath>
                  </m:oMathPara>
                </a14:m>
                <a:endParaRPr lang="en-AU" dirty="0"/>
              </a:p>
            </p:txBody>
          </p:sp>
        </mc:Choice>
        <mc:Fallback xmlns="">
          <p:sp>
            <p:nvSpPr>
              <p:cNvPr id="57" name="TextBox 56"/>
              <p:cNvSpPr txBox="1">
                <a:spLocks noRot="1" noChangeAspect="1" noMove="1" noResize="1" noEditPoints="1" noAdjustHandles="1" noChangeArrowheads="1" noChangeShapeType="1" noTextEdit="1"/>
              </p:cNvSpPr>
              <p:nvPr/>
            </p:nvSpPr>
            <p:spPr>
              <a:xfrm>
                <a:off x="3911006" y="4173941"/>
                <a:ext cx="902170" cy="463140"/>
              </a:xfrm>
              <a:prstGeom prst="rect">
                <a:avLst/>
              </a:prstGeom>
              <a:blipFill rotWithShape="0">
                <a:blip r:embed="rId15"/>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505200" y="2227263"/>
                <a:ext cx="292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𝑊</m:t>
                      </m:r>
                    </m:oMath>
                  </m:oMathPara>
                </a14:m>
                <a:endParaRPr lang="en-AU" dirty="0"/>
              </a:p>
            </p:txBody>
          </p:sp>
        </mc:Choice>
        <mc:Fallback xmlns="">
          <p:sp>
            <p:nvSpPr>
              <p:cNvPr id="58" name="TextBox 57"/>
              <p:cNvSpPr txBox="1">
                <a:spLocks noRot="1" noChangeAspect="1" noMove="1" noResize="1" noEditPoints="1" noAdjustHandles="1" noChangeArrowheads="1" noChangeShapeType="1" noTextEdit="1"/>
              </p:cNvSpPr>
              <p:nvPr/>
            </p:nvSpPr>
            <p:spPr>
              <a:xfrm>
                <a:off x="3505200" y="2227263"/>
                <a:ext cx="292772" cy="276999"/>
              </a:xfrm>
              <a:prstGeom prst="rect">
                <a:avLst/>
              </a:prstGeom>
              <a:blipFill rotWithShape="0">
                <a:blip r:embed="rId16"/>
                <a:stretch>
                  <a:fillRect l="-16667" r="-12500" b="-869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4814877" y="2277200"/>
                <a:ext cx="3670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𝑊</m:t>
                          </m:r>
                        </m:e>
                        <m:sup>
                          <m:r>
                            <a:rPr lang="en-AU" b="0" i="1" smtClean="0">
                              <a:latin typeface="Cambria Math" panose="02040503050406030204" pitchFamily="18" charset="0"/>
                            </a:rPr>
                            <m:t>′</m:t>
                          </m:r>
                        </m:sup>
                      </m:sSup>
                    </m:oMath>
                  </m:oMathPara>
                </a14:m>
                <a:endParaRPr lang="en-AU" dirty="0"/>
              </a:p>
            </p:txBody>
          </p:sp>
        </mc:Choice>
        <mc:Fallback xmlns="">
          <p:sp>
            <p:nvSpPr>
              <p:cNvPr id="59" name="TextBox 58"/>
              <p:cNvSpPr txBox="1">
                <a:spLocks noRot="1" noChangeAspect="1" noMove="1" noResize="1" noEditPoints="1" noAdjustHandles="1" noChangeArrowheads="1" noChangeShapeType="1" noTextEdit="1"/>
              </p:cNvSpPr>
              <p:nvPr/>
            </p:nvSpPr>
            <p:spPr>
              <a:xfrm>
                <a:off x="4814877" y="2277200"/>
                <a:ext cx="367024" cy="276999"/>
              </a:xfrm>
              <a:prstGeom prst="rect">
                <a:avLst/>
              </a:prstGeom>
              <a:blipFill rotWithShape="0">
                <a:blip r:embed="rId17"/>
                <a:stretch>
                  <a:fillRect l="-15000" b="-8889"/>
                </a:stretch>
              </a:blipFill>
            </p:spPr>
            <p:txBody>
              <a:bodyPr/>
              <a:lstStyle/>
              <a:p>
                <a:r>
                  <a:rPr lang="en-AU">
                    <a:noFill/>
                  </a:rPr>
                  <a:t> </a:t>
                </a:r>
              </a:p>
            </p:txBody>
          </p:sp>
        </mc:Fallback>
      </mc:AlternateContent>
      <p:sp>
        <p:nvSpPr>
          <p:cNvPr id="60" name="Rectangle 59"/>
          <p:cNvSpPr/>
          <p:nvPr/>
        </p:nvSpPr>
        <p:spPr>
          <a:xfrm>
            <a:off x="581025" y="5135517"/>
            <a:ext cx="2313454" cy="369332"/>
          </a:xfrm>
          <a:prstGeom prst="rect">
            <a:avLst/>
          </a:prstGeom>
        </p:spPr>
        <p:txBody>
          <a:bodyPr wrap="none">
            <a:spAutoFit/>
          </a:bodyPr>
          <a:lstStyle/>
          <a:p>
            <a:pPr marL="0" indent="0">
              <a:buNone/>
            </a:pPr>
            <a:r>
              <a:rPr lang="en-AU" dirty="0"/>
              <a:t>Hidden </a:t>
            </a:r>
            <a:r>
              <a:rPr lang="en-AU"/>
              <a:t>layer output</a:t>
            </a:r>
            <a:r>
              <a:rPr lang="en-AU" dirty="0"/>
              <a:t>:</a:t>
            </a:r>
          </a:p>
        </p:txBody>
      </p:sp>
      <mc:AlternateContent xmlns:mc="http://schemas.openxmlformats.org/markup-compatibility/2006" xmlns:a14="http://schemas.microsoft.com/office/drawing/2010/main">
        <mc:Choice Requires="a14">
          <p:sp>
            <p:nvSpPr>
              <p:cNvPr id="61" name="TextBox 60"/>
              <p:cNvSpPr txBox="1"/>
              <p:nvPr/>
            </p:nvSpPr>
            <p:spPr>
              <a:xfrm>
                <a:off x="3662060" y="2559318"/>
                <a:ext cx="4261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11</m:t>
                          </m:r>
                        </m:sub>
                      </m:sSub>
                    </m:oMath>
                  </m:oMathPara>
                </a14:m>
                <a:endParaRPr lang="en-AU" dirty="0"/>
              </a:p>
            </p:txBody>
          </p:sp>
        </mc:Choice>
        <mc:Fallback xmlns="">
          <p:sp>
            <p:nvSpPr>
              <p:cNvPr id="61" name="TextBox 60"/>
              <p:cNvSpPr txBox="1">
                <a:spLocks noRot="1" noChangeAspect="1" noMove="1" noResize="1" noEditPoints="1" noAdjustHandles="1" noChangeArrowheads="1" noChangeShapeType="1" noTextEdit="1"/>
              </p:cNvSpPr>
              <p:nvPr/>
            </p:nvSpPr>
            <p:spPr>
              <a:xfrm>
                <a:off x="3662060" y="2559318"/>
                <a:ext cx="426142" cy="276999"/>
              </a:xfrm>
              <a:prstGeom prst="rect">
                <a:avLst/>
              </a:prstGeom>
              <a:blipFill rotWithShape="0">
                <a:blip r:embed="rId18"/>
                <a:stretch>
                  <a:fillRect l="-7143" r="-2857" b="-1777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3211763" y="2718969"/>
                <a:ext cx="4261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12</m:t>
                          </m:r>
                        </m:sub>
                      </m:sSub>
                    </m:oMath>
                  </m:oMathPara>
                </a14:m>
                <a:endParaRPr lang="en-AU" dirty="0"/>
              </a:p>
            </p:txBody>
          </p:sp>
        </mc:Choice>
        <mc:Fallback xmlns="">
          <p:sp>
            <p:nvSpPr>
              <p:cNvPr id="62" name="TextBox 61"/>
              <p:cNvSpPr txBox="1">
                <a:spLocks noRot="1" noChangeAspect="1" noMove="1" noResize="1" noEditPoints="1" noAdjustHandles="1" noChangeArrowheads="1" noChangeShapeType="1" noTextEdit="1"/>
              </p:cNvSpPr>
              <p:nvPr/>
            </p:nvSpPr>
            <p:spPr>
              <a:xfrm>
                <a:off x="3211763" y="2718969"/>
                <a:ext cx="426142" cy="276999"/>
              </a:xfrm>
              <a:prstGeom prst="rect">
                <a:avLst/>
              </a:prstGeom>
              <a:blipFill rotWithShape="0">
                <a:blip r:embed="rId19"/>
                <a:stretch>
                  <a:fillRect l="-7143" r="-2857" b="-20000"/>
                </a:stretch>
              </a:blipFill>
            </p:spPr>
            <p:txBody>
              <a:bodyPr/>
              <a:lstStyle/>
              <a:p>
                <a:r>
                  <a:rPr lang="en-AU">
                    <a:noFill/>
                  </a:rPr>
                  <a:t> </a:t>
                </a:r>
              </a:p>
            </p:txBody>
          </p:sp>
        </mc:Fallback>
      </mc:AlternateContent>
    </p:spTree>
    <p:extLst>
      <p:ext uri="{BB962C8B-B14F-4D97-AF65-F5344CB8AC3E}">
        <p14:creationId xmlns:p14="http://schemas.microsoft.com/office/powerpoint/2010/main" val="3221677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38</a:t>
            </a:fld>
            <a:endParaRPr lang="en-US" altLang="en-US" dirty="0"/>
          </a:p>
        </p:txBody>
      </p:sp>
      <mc:AlternateContent xmlns:mc="http://schemas.openxmlformats.org/markup-compatibility/2006" xmlns:a14="http://schemas.microsoft.com/office/drawing/2010/main">
        <mc:Choice Requires="a14">
          <p:sp>
            <p:nvSpPr>
              <p:cNvPr id="6" name="Content Placeholder 9"/>
              <p:cNvSpPr txBox="1">
                <a:spLocks/>
              </p:cNvSpPr>
              <p:nvPr/>
            </p:nvSpPr>
            <p:spPr bwMode="auto">
              <a:xfrm>
                <a:off x="647700" y="3486509"/>
                <a:ext cx="7848600" cy="320321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acc>
                        <m:accPr>
                          <m:chr m:val="̂"/>
                          <m:ctrlPr>
                            <a:rPr lang="en-AU" i="1" smtClean="0">
                              <a:latin typeface="Cambria Math" panose="02040503050406030204" pitchFamily="18" charset="0"/>
                            </a:rPr>
                          </m:ctrlPr>
                        </m:accPr>
                        <m:e>
                          <m:r>
                            <a:rPr lang="en-AU" b="0" i="1" smtClean="0">
                              <a:latin typeface="Cambria Math" panose="02040503050406030204" pitchFamily="18" charset="0"/>
                            </a:rPr>
                            <m:t>𝑥</m:t>
                          </m:r>
                        </m:e>
                      </m:acc>
                      <m:r>
                        <a:rPr lang="en-AU" i="1" smtClean="0">
                          <a:latin typeface="Cambria Math" panose="02040503050406030204" pitchFamily="18" charset="0"/>
                        </a:rPr>
                        <m:t>=</m:t>
                      </m:r>
                      <m:sSub>
                        <m:sSubPr>
                          <m:ctrlPr>
                            <a:rPr lang="en-AU" i="1" smtClean="0">
                              <a:latin typeface="Cambria Math" panose="02040503050406030204" pitchFamily="18" charset="0"/>
                            </a:rPr>
                          </m:ctrlPr>
                        </m:sSubPr>
                        <m:e>
                          <m:r>
                            <a:rPr lang="en-AU" i="1" smtClean="0">
                              <a:latin typeface="Cambria Math" panose="02040503050406030204" pitchFamily="18" charset="0"/>
                            </a:rPr>
                            <m:t>𝑓</m:t>
                          </m:r>
                        </m:e>
                        <m:sub>
                          <m:r>
                            <a:rPr lang="en-AU" b="0" i="1" smtClean="0">
                              <a:latin typeface="Cambria Math" panose="02040503050406030204" pitchFamily="18" charset="0"/>
                            </a:rPr>
                            <m:t>2</m:t>
                          </m:r>
                        </m:sub>
                      </m:sSub>
                      <m:d>
                        <m:dPr>
                          <m:ctrlPr>
                            <a:rPr lang="en-AU" i="1" smtClean="0">
                              <a:latin typeface="Cambria Math" panose="02040503050406030204" pitchFamily="18" charset="0"/>
                              <a:ea typeface="Cambria Math" panose="02040503050406030204" pitchFamily="18" charset="0"/>
                            </a:rPr>
                          </m:ctrlPr>
                        </m:dPr>
                        <m:e>
                          <m:sSup>
                            <m:sSupPr>
                              <m:ctrlPr>
                                <a:rPr lang="en-AU" b="0" i="1" smtClean="0">
                                  <a:latin typeface="Cambria Math" panose="02040503050406030204" pitchFamily="18" charset="0"/>
                                </a:rPr>
                              </m:ctrlPr>
                            </m:sSupPr>
                            <m:e>
                              <m:r>
                                <a:rPr lang="en-AU" i="1" smtClean="0">
                                  <a:latin typeface="Cambria Math" panose="02040503050406030204" pitchFamily="18" charset="0"/>
                                </a:rPr>
                                <m:t>𝑊</m:t>
                              </m:r>
                            </m:e>
                            <m:sup>
                              <m:r>
                                <a:rPr lang="en-AU" b="0" i="1" smtClean="0">
                                  <a:latin typeface="Cambria Math" panose="02040503050406030204" pitchFamily="18" charset="0"/>
                                </a:rPr>
                                <m:t>′</m:t>
                              </m:r>
                            </m:sup>
                          </m:sSup>
                          <m:r>
                            <a:rPr lang="en-AU" b="0" i="1" smtClean="0">
                              <a:latin typeface="Cambria Math" panose="02040503050406030204" pitchFamily="18" charset="0"/>
                            </a:rPr>
                            <m:t>𝑦</m:t>
                          </m:r>
                        </m:e>
                      </m:d>
                      <m:r>
                        <a:rPr lang="en-AU" i="1" smtClean="0">
                          <a:latin typeface="Cambria Math" panose="02040503050406030204" pitchFamily="18" charset="0"/>
                        </a:rPr>
                        <m:t> </m:t>
                      </m:r>
                      <m:r>
                        <a:rPr lang="en-AU" i="1" smtClean="0">
                          <a:latin typeface="Cambria Math" panose="02040503050406030204" pitchFamily="18" charset="0"/>
                          <a:ea typeface="Cambria Math" panose="02040503050406030204" pitchFamily="18" charset="0"/>
                        </a:rPr>
                        <m:t>↔</m:t>
                      </m:r>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i="1">
                                      <a:latin typeface="Cambria Math" panose="02040503050406030204" pitchFamily="18" charset="0"/>
                                    </a:rPr>
                                    <m:t>1</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i="1">
                                      <a:latin typeface="Cambria Math" panose="02040503050406030204" pitchFamily="18" charset="0"/>
                                    </a:rPr>
                                    <m:t>2</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i="1">
                                      <a:latin typeface="Cambria Math" panose="02040503050406030204" pitchFamily="18" charset="0"/>
                                    </a:rPr>
                                    <m:t>3</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i="1">
                                      <a:latin typeface="Cambria Math" panose="02040503050406030204" pitchFamily="18" charset="0"/>
                                    </a:rPr>
                                    <m:t>4</m:t>
                                  </m:r>
                                </m:sub>
                              </m:sSub>
                            </m:e>
                          </m:eqArr>
                        </m:e>
                      </m:d>
                      <m:r>
                        <a:rPr lang="en-AU"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𝑓</m:t>
                          </m:r>
                        </m:e>
                        <m:sub>
                          <m:r>
                            <a:rPr lang="en-AU" b="0" i="1" smtClean="0">
                              <a:latin typeface="Cambria Math" panose="02040503050406030204" pitchFamily="18" charset="0"/>
                            </a:rPr>
                            <m:t>2</m:t>
                          </m:r>
                        </m:sub>
                      </m:sSub>
                      <m:d>
                        <m:dPr>
                          <m:ctrlPr>
                            <a:rPr lang="en-AU" b="0" i="1" smtClean="0">
                              <a:latin typeface="Cambria Math" panose="02040503050406030204" pitchFamily="18" charset="0"/>
                            </a:rPr>
                          </m:ctrlPr>
                        </m:dPr>
                        <m:e>
                          <m:d>
                            <m:dPr>
                              <m:begChr m:val="["/>
                              <m:endChr m:val="]"/>
                              <m:ctrlPr>
                                <a:rPr lang="en-AU" i="1" smtClean="0">
                                  <a:latin typeface="Cambria Math" panose="02040503050406030204" pitchFamily="18" charset="0"/>
                                </a:rPr>
                              </m:ctrlPr>
                            </m:dPr>
                            <m:e>
                              <m:eqArr>
                                <m:eqArrPr>
                                  <m:ctrlPr>
                                    <a:rPr lang="en-AU" i="1" smtClean="0">
                                      <a:latin typeface="Cambria Math" panose="02040503050406030204" pitchFamily="18" charset="0"/>
                                    </a:rPr>
                                  </m:ctrlPr>
                                </m:eqArrPr>
                                <m:e>
                                  <m:m>
                                    <m:mPr>
                                      <m:mcs>
                                        <m:mc>
                                          <m:mcPr>
                                            <m:count m:val="2"/>
                                            <m:mcJc m:val="center"/>
                                          </m:mcPr>
                                        </m:mc>
                                      </m:mcs>
                                      <m:ctrlPr>
                                        <a:rPr lang="en-AU"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1</m:t>
                                            </m:r>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12</m:t>
                                            </m:r>
                                          </m:sub>
                                        </m:sSub>
                                      </m:e>
                                    </m:mr>
                                  </m:m>
                                </m:e>
                                <m:e>
                                  <m:m>
                                    <m:mPr>
                                      <m:mcs>
                                        <m:mc>
                                          <m:mcPr>
                                            <m:count m:val="2"/>
                                            <m:mcJc m:val="center"/>
                                          </m:mcPr>
                                        </m:mc>
                                      </m:mcs>
                                      <m:ctrlPr>
                                        <a:rPr lang="en-AU"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2</m:t>
                                            </m:r>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22</m:t>
                                            </m:r>
                                          </m:sub>
                                        </m:sSub>
                                      </m:e>
                                    </m:mr>
                                  </m:m>
                                </m:e>
                                <m:e>
                                  <m:m>
                                    <m:mPr>
                                      <m:mcs>
                                        <m:mc>
                                          <m:mcPr>
                                            <m:count m:val="2"/>
                                            <m:mcJc m:val="center"/>
                                          </m:mcPr>
                                        </m:mc>
                                      </m:mcs>
                                      <m:ctrlPr>
                                        <a:rPr lang="en-AU"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3</m:t>
                                            </m:r>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32</m:t>
                                            </m:r>
                                          </m:sub>
                                        </m:sSub>
                                      </m:e>
                                    </m:mr>
                                  </m:m>
                                </m:e>
                                <m:e>
                                  <m:m>
                                    <m:mPr>
                                      <m:mcs>
                                        <m:mc>
                                          <m:mcPr>
                                            <m:count m:val="2"/>
                                            <m:mcJc m:val="center"/>
                                          </m:mcPr>
                                        </m:mc>
                                      </m:mcs>
                                      <m:ctrlPr>
                                        <a:rPr lang="en-AU" i="1" smtClean="0">
                                          <a:latin typeface="Cambria Math" panose="02040503050406030204" pitchFamily="18" charset="0"/>
                                        </a:rPr>
                                      </m:ctrlPr>
                                    </m:mPr>
                                    <m:mr>
                                      <m:e>
                                        <m:sSub>
                                          <m:sSubPr>
                                            <m:ctrlPr>
                                              <a:rPr lang="en-AU" b="0" i="1" smtClean="0">
                                                <a:latin typeface="Cambria Math" panose="02040503050406030204" pitchFamily="18" charset="0"/>
                                              </a:rPr>
                                            </m:ctrlPr>
                                          </m:sSubPr>
                                          <m:e>
                                            <m:r>
                                              <m:rPr>
                                                <m:brk m:alnAt="7"/>
                                              </m:rPr>
                                              <a:rPr lang="en-AU" b="0" i="1" smtClean="0">
                                                <a:latin typeface="Cambria Math" panose="02040503050406030204" pitchFamily="18" charset="0"/>
                                              </a:rPr>
                                              <m:t>𝑤</m:t>
                                            </m:r>
                                          </m:e>
                                          <m:sub>
                                            <m:r>
                                              <m:rPr>
                                                <m:brk m:alnAt="7"/>
                                              </m:rPr>
                                              <a:rPr lang="en-AU" b="0" i="1" smtClean="0">
                                                <a:latin typeface="Cambria Math" panose="02040503050406030204" pitchFamily="18" charset="0"/>
                                              </a:rPr>
                                              <m:t>4</m:t>
                                            </m:r>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42</m:t>
                                            </m:r>
                                          </m:sub>
                                        </m:sSub>
                                      </m:e>
                                    </m:mr>
                                  </m:m>
                                </m:e>
                              </m:eqArr>
                            </m:e>
                          </m:d>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1</m:t>
                                      </m:r>
                                    </m:sub>
                                  </m:sSub>
                                </m:e>
                                <m:e>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2</m:t>
                                      </m:r>
                                    </m:sub>
                                  </m:sSub>
                                </m:e>
                              </m:eqArr>
                            </m:e>
                          </m:d>
                        </m:e>
                      </m:d>
                    </m:oMath>
                  </m:oMathPara>
                </a14:m>
                <a:endParaRPr lang="en-AU" dirty="0"/>
              </a:p>
              <a:p>
                <a:pPr>
                  <a:buFont typeface="Wingdings" panose="05000000000000000000" pitchFamily="2" charset="2"/>
                  <a:buChar char="Ø"/>
                </a:pPr>
                <a:r>
                  <a:rPr lang="en-AU" b="0" dirty="0"/>
                  <a:t>    </a:t>
                </a:r>
                <a14:m>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𝑊</m:t>
                        </m:r>
                      </m:e>
                      <m:sup>
                        <m:r>
                          <a:rPr lang="en-AU" b="0" i="1" smtClean="0">
                            <a:latin typeface="Cambria Math" panose="02040503050406030204" pitchFamily="18" charset="0"/>
                          </a:rPr>
                          <m:t>′</m:t>
                        </m:r>
                      </m:sup>
                    </m:sSup>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𝑊</m:t>
                        </m:r>
                      </m:e>
                      <m:sup>
                        <m:r>
                          <a:rPr lang="en-AU" b="0" i="1" smtClean="0">
                            <a:latin typeface="Cambria Math" panose="02040503050406030204" pitchFamily="18" charset="0"/>
                          </a:rPr>
                          <m:t>𝑇</m:t>
                        </m:r>
                      </m:sup>
                    </m:sSup>
                  </m:oMath>
                </a14:m>
                <a:endParaRPr lang="en-AU" b="0" dirty="0"/>
              </a:p>
              <a:p>
                <a:pPr>
                  <a:buFont typeface="Wingdings" panose="05000000000000000000" pitchFamily="2" charset="2"/>
                  <a:buChar char="Ø"/>
                </a:pPr>
                <a:r>
                  <a:rPr lang="en-AU" dirty="0"/>
                  <a:t>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𝑓</m:t>
                        </m:r>
                      </m:e>
                      <m:sub>
                        <m:r>
                          <a:rPr lang="en-AU" i="1">
                            <a:latin typeface="Cambria Math" panose="02040503050406030204" pitchFamily="18" charset="0"/>
                          </a:rPr>
                          <m:t>1</m:t>
                        </m:r>
                      </m:sub>
                    </m:sSub>
                    <m:d>
                      <m:dPr>
                        <m:ctrlPr>
                          <a:rPr lang="en-AU" i="1">
                            <a:latin typeface="Cambria Math" panose="02040503050406030204" pitchFamily="18" charset="0"/>
                            <a:ea typeface="Cambria Math" panose="02040503050406030204" pitchFamily="18" charset="0"/>
                          </a:rPr>
                        </m:ctrlPr>
                      </m:dPr>
                      <m:e>
                        <m:r>
                          <a:rPr lang="en-AU" i="1">
                            <a:latin typeface="Cambria Math" panose="02040503050406030204" pitchFamily="18" charset="0"/>
                          </a:rPr>
                          <m:t>𝑊𝑥</m:t>
                        </m:r>
                      </m:e>
                    </m:d>
                    <m:r>
                      <a:rPr lang="en-AU" b="0" i="0" smtClean="0">
                        <a:latin typeface="Cambria Math" panose="02040503050406030204" pitchFamily="18" charset="0"/>
                      </a:rPr>
                      <m:t>,</m:t>
                    </m:r>
                  </m:oMath>
                </a14:m>
                <a:r>
                  <a:rPr lang="en-AU" b="0" dirty="0"/>
                  <a:t> </a:t>
                </a:r>
                <a14:m>
                  <m:oMath xmlns:m="http://schemas.openxmlformats.org/officeDocument/2006/math">
                    <m:acc>
                      <m:accPr>
                        <m:chr m:val="̂"/>
                        <m:ctrlPr>
                          <a:rPr lang="en-AU" i="1">
                            <a:latin typeface="Cambria Math" panose="02040503050406030204" pitchFamily="18" charset="0"/>
                          </a:rPr>
                        </m:ctrlPr>
                      </m:accPr>
                      <m:e>
                        <m:r>
                          <a:rPr lang="en-AU" i="1">
                            <a:latin typeface="Cambria Math" panose="02040503050406030204" pitchFamily="18" charset="0"/>
                          </a:rPr>
                          <m:t>𝑥</m:t>
                        </m:r>
                      </m:e>
                    </m:acc>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𝑓</m:t>
                        </m:r>
                      </m:e>
                      <m:sub>
                        <m:r>
                          <a:rPr lang="en-AU" i="1">
                            <a:latin typeface="Cambria Math" panose="02040503050406030204" pitchFamily="18" charset="0"/>
                          </a:rPr>
                          <m:t>2</m:t>
                        </m:r>
                      </m:sub>
                    </m:sSub>
                    <m:d>
                      <m:dPr>
                        <m:ctrlPr>
                          <a:rPr lang="en-AU" i="1">
                            <a:latin typeface="Cambria Math" panose="02040503050406030204" pitchFamily="18" charset="0"/>
                            <a:ea typeface="Cambria Math" panose="02040503050406030204" pitchFamily="18" charset="0"/>
                          </a:rPr>
                        </m:ctrlPr>
                      </m:dPr>
                      <m:e>
                        <m:sSup>
                          <m:sSupPr>
                            <m:ctrlPr>
                              <a:rPr lang="en-AU" i="1">
                                <a:latin typeface="Cambria Math" panose="02040503050406030204" pitchFamily="18" charset="0"/>
                              </a:rPr>
                            </m:ctrlPr>
                          </m:sSupPr>
                          <m:e>
                            <m:r>
                              <a:rPr lang="en-AU" i="1">
                                <a:latin typeface="Cambria Math" panose="02040503050406030204" pitchFamily="18" charset="0"/>
                              </a:rPr>
                              <m:t>𝑊</m:t>
                            </m:r>
                          </m:e>
                          <m:sup>
                            <m:r>
                              <a:rPr lang="en-AU" b="0" i="1" smtClean="0">
                                <a:latin typeface="Cambria Math" panose="02040503050406030204" pitchFamily="18" charset="0"/>
                              </a:rPr>
                              <m:t>𝑇</m:t>
                            </m:r>
                          </m:sup>
                        </m:sSup>
                        <m:r>
                          <a:rPr lang="en-AU" i="1">
                            <a:latin typeface="Cambria Math" panose="02040503050406030204" pitchFamily="18" charset="0"/>
                          </a:rPr>
                          <m:t>𝑦</m:t>
                        </m:r>
                      </m:e>
                    </m:d>
                  </m:oMath>
                </a14:m>
                <a:endParaRPr lang="en-AU" b="0" dirty="0"/>
              </a:p>
              <a:p>
                <a:pPr>
                  <a:buFont typeface="Wingdings" panose="05000000000000000000" pitchFamily="2" charset="2"/>
                  <a:buChar char="Ø"/>
                </a:pPr>
                <a:r>
                  <a:rPr lang="en-AU" sz="2800" b="0" dirty="0"/>
                  <a:t>   </a:t>
                </a:r>
                <a14:m>
                  <m:oMath xmlns:m="http://schemas.openxmlformats.org/officeDocument/2006/math">
                    <m:r>
                      <a:rPr lang="en-AU" sz="2800" b="0" i="1" smtClean="0">
                        <a:latin typeface="Cambria Math" panose="02040503050406030204" pitchFamily="18" charset="0"/>
                      </a:rPr>
                      <m:t>𝑥</m:t>
                    </m:r>
                    <m:r>
                      <a:rPr lang="en-AU" sz="2800" b="0" i="1" smtClean="0">
                        <a:latin typeface="Cambria Math" panose="02040503050406030204" pitchFamily="18" charset="0"/>
                        <a:ea typeface="Cambria Math" panose="02040503050406030204" pitchFamily="18" charset="0"/>
                      </a:rPr>
                      <m:t>→</m:t>
                    </m:r>
                    <m:r>
                      <a:rPr lang="en-AU" sz="2800" b="0" i="1" smtClean="0">
                        <a:latin typeface="Cambria Math" panose="02040503050406030204" pitchFamily="18" charset="0"/>
                        <a:ea typeface="Cambria Math" panose="02040503050406030204" pitchFamily="18" charset="0"/>
                      </a:rPr>
                      <m:t>𝑦</m:t>
                    </m:r>
                    <m:r>
                      <a:rPr lang="en-AU" sz="2800" b="0" i="1" smtClean="0">
                        <a:latin typeface="Cambria Math" panose="02040503050406030204" pitchFamily="18" charset="0"/>
                        <a:ea typeface="Cambria Math" panose="02040503050406030204" pitchFamily="18" charset="0"/>
                      </a:rPr>
                      <m:t>→</m:t>
                    </m:r>
                    <m:acc>
                      <m:accPr>
                        <m:chr m:val="̂"/>
                        <m:ctrlPr>
                          <a:rPr lang="en-AU" sz="2800" b="0" i="1" smtClean="0">
                            <a:latin typeface="Cambria Math" panose="02040503050406030204" pitchFamily="18" charset="0"/>
                            <a:ea typeface="Cambria Math" panose="02040503050406030204" pitchFamily="18" charset="0"/>
                          </a:rPr>
                        </m:ctrlPr>
                      </m:accPr>
                      <m:e>
                        <m:r>
                          <a:rPr lang="en-AU" sz="2800" b="0" i="1" smtClean="0">
                            <a:latin typeface="Cambria Math" panose="02040503050406030204" pitchFamily="18" charset="0"/>
                            <a:ea typeface="Cambria Math" panose="02040503050406030204" pitchFamily="18" charset="0"/>
                          </a:rPr>
                          <m:t>𝑥</m:t>
                        </m:r>
                      </m:e>
                    </m:acc>
                  </m:oMath>
                </a14:m>
                <a:endParaRPr lang="en-AU" b="0" dirty="0"/>
              </a:p>
            </p:txBody>
          </p:sp>
        </mc:Choice>
        <mc:Fallback xmlns="">
          <p:sp>
            <p:nvSpPr>
              <p:cNvPr id="6" name="Content Placeholder 9"/>
              <p:cNvSpPr txBox="1">
                <a:spLocks noRot="1" noChangeAspect="1" noMove="1" noResize="1" noEditPoints="1" noAdjustHandles="1" noChangeArrowheads="1" noChangeShapeType="1" noTextEdit="1"/>
              </p:cNvSpPr>
              <p:nvPr/>
            </p:nvSpPr>
            <p:spPr bwMode="auto">
              <a:xfrm>
                <a:off x="647700" y="3486509"/>
                <a:ext cx="7848600" cy="3203215"/>
              </a:xfrm>
              <a:prstGeom prst="rect">
                <a:avLst/>
              </a:prstGeom>
              <a:blipFill rotWithShape="0">
                <a:blip r:embed="rId2"/>
                <a:stretch>
                  <a:fillRect l="-1165" b="-247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Oval 7"/>
              <p:cNvSpPr/>
              <p:nvPr/>
            </p:nvSpPr>
            <p:spPr>
              <a:xfrm>
                <a:off x="2819400" y="762001"/>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8" name="Oval 7"/>
              <p:cNvSpPr>
                <a:spLocks noRot="1" noChangeAspect="1" noMove="1" noResize="1" noEditPoints="1" noAdjustHandles="1" noChangeArrowheads="1" noChangeShapeType="1" noTextEdit="1"/>
              </p:cNvSpPr>
              <p:nvPr/>
            </p:nvSpPr>
            <p:spPr>
              <a:xfrm>
                <a:off x="2819400" y="762001"/>
                <a:ext cx="457200" cy="457200"/>
              </a:xfrm>
              <a:prstGeom prst="ellipse">
                <a:avLst/>
              </a:prstGeom>
              <a:blipFill rotWithShape="0">
                <a:blip r:embed="rId3"/>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Oval 8"/>
              <p:cNvSpPr/>
              <p:nvPr/>
            </p:nvSpPr>
            <p:spPr>
              <a:xfrm>
                <a:off x="2819400" y="1447801"/>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9" name="Oval 8"/>
              <p:cNvSpPr>
                <a:spLocks noRot="1" noChangeAspect="1" noMove="1" noResize="1" noEditPoints="1" noAdjustHandles="1" noChangeArrowheads="1" noChangeShapeType="1" noTextEdit="1"/>
              </p:cNvSpPr>
              <p:nvPr/>
            </p:nvSpPr>
            <p:spPr>
              <a:xfrm>
                <a:off x="2819400" y="1447801"/>
                <a:ext cx="457200" cy="457200"/>
              </a:xfrm>
              <a:prstGeom prst="ellipse">
                <a:avLst/>
              </a:prstGeom>
              <a:blipFill rotWithShape="0">
                <a:blip r:embed="rId4"/>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Oval 9"/>
              <p:cNvSpPr/>
              <p:nvPr/>
            </p:nvSpPr>
            <p:spPr>
              <a:xfrm>
                <a:off x="2819400" y="2133601"/>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3</m:t>
                          </m:r>
                        </m:sub>
                      </m:sSub>
                    </m:oMath>
                  </m:oMathPara>
                </a14:m>
                <a:endParaRPr lang="en-AU" dirty="0">
                  <a:solidFill>
                    <a:schemeClr val="tx1"/>
                  </a:solidFill>
                </a:endParaRPr>
              </a:p>
            </p:txBody>
          </p:sp>
        </mc:Choice>
        <mc:Fallback xmlns="">
          <p:sp>
            <p:nvSpPr>
              <p:cNvPr id="10" name="Oval 9"/>
              <p:cNvSpPr>
                <a:spLocks noRot="1" noChangeAspect="1" noMove="1" noResize="1" noEditPoints="1" noAdjustHandles="1" noChangeArrowheads="1" noChangeShapeType="1" noTextEdit="1"/>
              </p:cNvSpPr>
              <p:nvPr/>
            </p:nvSpPr>
            <p:spPr>
              <a:xfrm>
                <a:off x="2819400" y="2133601"/>
                <a:ext cx="457200" cy="457200"/>
              </a:xfrm>
              <a:prstGeom prst="ellipse">
                <a:avLst/>
              </a:prstGeom>
              <a:blipFill rotWithShape="0">
                <a:blip r:embed="rId5"/>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Oval 10"/>
              <p:cNvSpPr/>
              <p:nvPr/>
            </p:nvSpPr>
            <p:spPr>
              <a:xfrm>
                <a:off x="2816525" y="2819401"/>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4</m:t>
                          </m:r>
                        </m:sub>
                      </m:sSub>
                    </m:oMath>
                  </m:oMathPara>
                </a14:m>
                <a:endParaRPr lang="en-AU" dirty="0">
                  <a:solidFill>
                    <a:schemeClr val="tx1"/>
                  </a:solidFill>
                </a:endParaRPr>
              </a:p>
            </p:txBody>
          </p:sp>
        </mc:Choice>
        <mc:Fallback xmlns="">
          <p:sp>
            <p:nvSpPr>
              <p:cNvPr id="11" name="Oval 10"/>
              <p:cNvSpPr>
                <a:spLocks noRot="1" noChangeAspect="1" noMove="1" noResize="1" noEditPoints="1" noAdjustHandles="1" noChangeArrowheads="1" noChangeShapeType="1" noTextEdit="1"/>
              </p:cNvSpPr>
              <p:nvPr/>
            </p:nvSpPr>
            <p:spPr>
              <a:xfrm>
                <a:off x="2816525" y="2819401"/>
                <a:ext cx="457200" cy="457200"/>
              </a:xfrm>
              <a:prstGeom prst="ellipse">
                <a:avLst/>
              </a:prstGeom>
              <a:blipFill rotWithShape="0">
                <a:blip r:embed="rId6"/>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Oval 11"/>
              <p:cNvSpPr/>
              <p:nvPr/>
            </p:nvSpPr>
            <p:spPr>
              <a:xfrm>
                <a:off x="5867400" y="762001"/>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b="0" i="1" smtClean="0">
                              <a:solidFill>
                                <a:schemeClr val="tx1"/>
                              </a:solidFill>
                              <a:latin typeface="Cambria Math" panose="02040503050406030204" pitchFamily="18" charset="0"/>
                            </a:rPr>
                          </m:ctrlPr>
                        </m:sSubPr>
                        <m:e>
                          <m:acc>
                            <m:accPr>
                              <m:chr m:val="̂"/>
                              <m:ctrlPr>
                                <a:rPr lang="en-AU" i="1" smtClean="0">
                                  <a:solidFill>
                                    <a:schemeClr val="tx1"/>
                                  </a:solidFill>
                                  <a:latin typeface="Cambria Math" panose="02040503050406030204" pitchFamily="18" charset="0"/>
                                </a:rPr>
                              </m:ctrlPr>
                            </m:accPr>
                            <m:e>
                              <m:r>
                                <a:rPr lang="en-AU" b="0" i="1" smtClean="0">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12" name="Oval 11"/>
              <p:cNvSpPr>
                <a:spLocks noRot="1" noChangeAspect="1" noMove="1" noResize="1" noEditPoints="1" noAdjustHandles="1" noChangeArrowheads="1" noChangeShapeType="1" noTextEdit="1"/>
              </p:cNvSpPr>
              <p:nvPr/>
            </p:nvSpPr>
            <p:spPr>
              <a:xfrm>
                <a:off x="5867400" y="762001"/>
                <a:ext cx="457200" cy="457200"/>
              </a:xfrm>
              <a:prstGeom prst="ellipse">
                <a:avLst/>
              </a:prstGeom>
              <a:blipFill rotWithShape="0">
                <a:blip r:embed="rId7"/>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3" name="Oval 12"/>
              <p:cNvSpPr/>
              <p:nvPr/>
            </p:nvSpPr>
            <p:spPr>
              <a:xfrm>
                <a:off x="5867400" y="1447801"/>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13" name="Oval 12"/>
              <p:cNvSpPr>
                <a:spLocks noRot="1" noChangeAspect="1" noMove="1" noResize="1" noEditPoints="1" noAdjustHandles="1" noChangeArrowheads="1" noChangeShapeType="1" noTextEdit="1"/>
              </p:cNvSpPr>
              <p:nvPr/>
            </p:nvSpPr>
            <p:spPr>
              <a:xfrm>
                <a:off x="5867400" y="1447801"/>
                <a:ext cx="457200" cy="457200"/>
              </a:xfrm>
              <a:prstGeom prst="ellipse">
                <a:avLst/>
              </a:prstGeom>
              <a:blipFill rotWithShape="0">
                <a:blip r:embed="rId8"/>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4" name="Oval 13"/>
              <p:cNvSpPr/>
              <p:nvPr/>
            </p:nvSpPr>
            <p:spPr>
              <a:xfrm>
                <a:off x="5867400" y="2133601"/>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3</m:t>
                          </m:r>
                        </m:sub>
                      </m:sSub>
                    </m:oMath>
                  </m:oMathPara>
                </a14:m>
                <a:endParaRPr lang="en-AU" dirty="0">
                  <a:solidFill>
                    <a:schemeClr val="tx1"/>
                  </a:solidFill>
                </a:endParaRPr>
              </a:p>
            </p:txBody>
          </p:sp>
        </mc:Choice>
        <mc:Fallback xmlns="">
          <p:sp>
            <p:nvSpPr>
              <p:cNvPr id="14" name="Oval 13"/>
              <p:cNvSpPr>
                <a:spLocks noRot="1" noChangeAspect="1" noMove="1" noResize="1" noEditPoints="1" noAdjustHandles="1" noChangeArrowheads="1" noChangeShapeType="1" noTextEdit="1"/>
              </p:cNvSpPr>
              <p:nvPr/>
            </p:nvSpPr>
            <p:spPr>
              <a:xfrm>
                <a:off x="5867400" y="2133601"/>
                <a:ext cx="457200" cy="457200"/>
              </a:xfrm>
              <a:prstGeom prst="ellipse">
                <a:avLst/>
              </a:prstGeom>
              <a:blipFill rotWithShape="0">
                <a:blip r:embed="rId9"/>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5" name="Oval 14"/>
              <p:cNvSpPr/>
              <p:nvPr/>
            </p:nvSpPr>
            <p:spPr>
              <a:xfrm>
                <a:off x="5864525" y="2819401"/>
                <a:ext cx="457200" cy="457200"/>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AU" i="1" smtClean="0">
                              <a:solidFill>
                                <a:schemeClr val="tx1"/>
                              </a:solidFill>
                              <a:latin typeface="Cambria Math" panose="02040503050406030204" pitchFamily="18" charset="0"/>
                            </a:rPr>
                          </m:ctrlPr>
                        </m:sSubPr>
                        <m:e>
                          <m:acc>
                            <m:accPr>
                              <m:chr m:val="̂"/>
                              <m:ctrlPr>
                                <a:rPr lang="en-AU" i="1">
                                  <a:solidFill>
                                    <a:schemeClr val="tx1"/>
                                  </a:solidFill>
                                  <a:latin typeface="Cambria Math" panose="02040503050406030204" pitchFamily="18" charset="0"/>
                                </a:rPr>
                              </m:ctrlPr>
                            </m:accPr>
                            <m:e>
                              <m:r>
                                <a:rPr lang="en-AU" i="1">
                                  <a:solidFill>
                                    <a:schemeClr val="tx1"/>
                                  </a:solidFill>
                                  <a:latin typeface="Cambria Math" panose="02040503050406030204" pitchFamily="18" charset="0"/>
                                </a:rPr>
                                <m:t>𝑥</m:t>
                              </m:r>
                            </m:e>
                          </m:acc>
                        </m:e>
                        <m:sub>
                          <m:r>
                            <a:rPr lang="en-AU" b="0" i="1" smtClean="0">
                              <a:solidFill>
                                <a:schemeClr val="tx1"/>
                              </a:solidFill>
                              <a:latin typeface="Cambria Math" panose="02040503050406030204" pitchFamily="18" charset="0"/>
                            </a:rPr>
                            <m:t>4</m:t>
                          </m:r>
                        </m:sub>
                      </m:sSub>
                    </m:oMath>
                  </m:oMathPara>
                </a14:m>
                <a:endParaRPr lang="en-AU" dirty="0">
                  <a:solidFill>
                    <a:schemeClr val="tx1"/>
                  </a:solidFill>
                </a:endParaRPr>
              </a:p>
            </p:txBody>
          </p:sp>
        </mc:Choice>
        <mc:Fallback xmlns="">
          <p:sp>
            <p:nvSpPr>
              <p:cNvPr id="15" name="Oval 14"/>
              <p:cNvSpPr>
                <a:spLocks noRot="1" noChangeAspect="1" noMove="1" noResize="1" noEditPoints="1" noAdjustHandles="1" noChangeArrowheads="1" noChangeShapeType="1" noTextEdit="1"/>
              </p:cNvSpPr>
              <p:nvPr/>
            </p:nvSpPr>
            <p:spPr>
              <a:xfrm>
                <a:off x="5864525" y="2819401"/>
                <a:ext cx="457200" cy="457200"/>
              </a:xfrm>
              <a:prstGeom prst="ellipse">
                <a:avLst/>
              </a:prstGeom>
              <a:blipFill rotWithShape="0">
                <a:blip r:embed="rId10"/>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6" name="Oval 15"/>
              <p:cNvSpPr/>
              <p:nvPr/>
            </p:nvSpPr>
            <p:spPr>
              <a:xfrm>
                <a:off x="4343400" y="1429110"/>
                <a:ext cx="457200" cy="457200"/>
              </a:xfrm>
              <a:prstGeom prst="ellipse">
                <a:avLst/>
              </a:prstGeom>
              <a:solidFill>
                <a:srgbClr val="F135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AU"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1</m:t>
                          </m:r>
                        </m:sub>
                      </m:sSub>
                    </m:oMath>
                  </m:oMathPara>
                </a14:m>
                <a:endParaRPr lang="en-AU" dirty="0">
                  <a:solidFill>
                    <a:schemeClr val="tx1"/>
                  </a:solidFill>
                </a:endParaRPr>
              </a:p>
            </p:txBody>
          </p:sp>
        </mc:Choice>
        <mc:Fallback xmlns="">
          <p:sp>
            <p:nvSpPr>
              <p:cNvPr id="16" name="Oval 15"/>
              <p:cNvSpPr>
                <a:spLocks noRot="1" noChangeAspect="1" noMove="1" noResize="1" noEditPoints="1" noAdjustHandles="1" noChangeArrowheads="1" noChangeShapeType="1" noTextEdit="1"/>
              </p:cNvSpPr>
              <p:nvPr/>
            </p:nvSpPr>
            <p:spPr>
              <a:xfrm>
                <a:off x="4343400" y="1429110"/>
                <a:ext cx="457200" cy="457200"/>
              </a:xfrm>
              <a:prstGeom prst="ellipse">
                <a:avLst/>
              </a:prstGeom>
              <a:blipFill rotWithShape="0">
                <a:blip r:embed="rId11"/>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7" name="Oval 16"/>
              <p:cNvSpPr/>
              <p:nvPr/>
            </p:nvSpPr>
            <p:spPr>
              <a:xfrm>
                <a:off x="4343400" y="2114910"/>
                <a:ext cx="457200" cy="457200"/>
              </a:xfrm>
              <a:prstGeom prst="ellipse">
                <a:avLst/>
              </a:prstGeom>
              <a:solidFill>
                <a:srgbClr val="F1350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14:m>
                  <m:oMathPara xmlns:m="http://schemas.openxmlformats.org/officeDocument/2006/math">
                    <m:oMathParaPr>
                      <m:jc m:val="center"/>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AU"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2</m:t>
                          </m:r>
                        </m:sub>
                      </m:sSub>
                    </m:oMath>
                  </m:oMathPara>
                </a14:m>
                <a:endParaRPr lang="en-AU" dirty="0">
                  <a:solidFill>
                    <a:schemeClr val="tx1"/>
                  </a:solidFill>
                </a:endParaRPr>
              </a:p>
            </p:txBody>
          </p:sp>
        </mc:Choice>
        <mc:Fallback xmlns="">
          <p:sp>
            <p:nvSpPr>
              <p:cNvPr id="17" name="Oval 16"/>
              <p:cNvSpPr>
                <a:spLocks noRot="1" noChangeAspect="1" noMove="1" noResize="1" noEditPoints="1" noAdjustHandles="1" noChangeArrowheads="1" noChangeShapeType="1" noTextEdit="1"/>
              </p:cNvSpPr>
              <p:nvPr/>
            </p:nvSpPr>
            <p:spPr>
              <a:xfrm>
                <a:off x="4343400" y="2114910"/>
                <a:ext cx="457200" cy="457200"/>
              </a:xfrm>
              <a:prstGeom prst="ellipse">
                <a:avLst/>
              </a:prstGeom>
              <a:blipFill rotWithShape="0">
                <a:blip r:embed="rId12"/>
                <a:stretch>
                  <a:fillRect/>
                </a:stretch>
              </a:blipFill>
              <a:ln>
                <a:solidFill>
                  <a:schemeClr val="bg1"/>
                </a:solidFill>
              </a:ln>
            </p:spPr>
            <p:txBody>
              <a:bodyPr/>
              <a:lstStyle/>
              <a:p>
                <a:r>
                  <a:rPr lang="en-AU">
                    <a:noFill/>
                  </a:rPr>
                  <a:t> </a:t>
                </a:r>
              </a:p>
            </p:txBody>
          </p:sp>
        </mc:Fallback>
      </mc:AlternateContent>
      <p:cxnSp>
        <p:nvCxnSpPr>
          <p:cNvPr id="18" name="Straight Arrow Connector 17"/>
          <p:cNvCxnSpPr>
            <a:stCxn id="8" idx="6"/>
            <a:endCxn id="16" idx="2"/>
          </p:cNvCxnSpPr>
          <p:nvPr/>
        </p:nvCxnSpPr>
        <p:spPr>
          <a:xfrm>
            <a:off x="3276600" y="990601"/>
            <a:ext cx="1066800" cy="66710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9" idx="6"/>
            <a:endCxn id="16" idx="2"/>
          </p:cNvCxnSpPr>
          <p:nvPr/>
        </p:nvCxnSpPr>
        <p:spPr>
          <a:xfrm flipV="1">
            <a:off x="3276600" y="1657710"/>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 idx="6"/>
            <a:endCxn id="16" idx="2"/>
          </p:cNvCxnSpPr>
          <p:nvPr/>
        </p:nvCxnSpPr>
        <p:spPr>
          <a:xfrm flipV="1">
            <a:off x="3276600" y="1657710"/>
            <a:ext cx="1066800"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1" idx="6"/>
            <a:endCxn id="16" idx="2"/>
          </p:cNvCxnSpPr>
          <p:nvPr/>
        </p:nvCxnSpPr>
        <p:spPr>
          <a:xfrm flipV="1">
            <a:off x="3273725" y="1657710"/>
            <a:ext cx="1069675" cy="139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9" idx="6"/>
            <a:endCxn id="17" idx="2"/>
          </p:cNvCxnSpPr>
          <p:nvPr/>
        </p:nvCxnSpPr>
        <p:spPr>
          <a:xfrm>
            <a:off x="3276600" y="1676401"/>
            <a:ext cx="1066800" cy="667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0" idx="6"/>
            <a:endCxn id="17" idx="2"/>
          </p:cNvCxnSpPr>
          <p:nvPr/>
        </p:nvCxnSpPr>
        <p:spPr>
          <a:xfrm flipV="1">
            <a:off x="3276600" y="2343510"/>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1" idx="6"/>
            <a:endCxn id="17" idx="2"/>
          </p:cNvCxnSpPr>
          <p:nvPr/>
        </p:nvCxnSpPr>
        <p:spPr>
          <a:xfrm flipV="1">
            <a:off x="3273725" y="2343510"/>
            <a:ext cx="1069675"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6" idx="6"/>
            <a:endCxn id="12" idx="2"/>
          </p:cNvCxnSpPr>
          <p:nvPr/>
        </p:nvCxnSpPr>
        <p:spPr>
          <a:xfrm flipV="1">
            <a:off x="4800600" y="990601"/>
            <a:ext cx="1066800" cy="66710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6" idx="6"/>
            <a:endCxn id="13" idx="2"/>
          </p:cNvCxnSpPr>
          <p:nvPr/>
        </p:nvCxnSpPr>
        <p:spPr>
          <a:xfrm>
            <a:off x="4800600" y="1657710"/>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6" idx="6"/>
            <a:endCxn id="14" idx="2"/>
          </p:cNvCxnSpPr>
          <p:nvPr/>
        </p:nvCxnSpPr>
        <p:spPr>
          <a:xfrm>
            <a:off x="4800600" y="1657710"/>
            <a:ext cx="1066800"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6" idx="6"/>
            <a:endCxn id="15" idx="2"/>
          </p:cNvCxnSpPr>
          <p:nvPr/>
        </p:nvCxnSpPr>
        <p:spPr>
          <a:xfrm>
            <a:off x="4800600" y="1657710"/>
            <a:ext cx="1063925" cy="139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7" idx="6"/>
            <a:endCxn id="12" idx="2"/>
          </p:cNvCxnSpPr>
          <p:nvPr/>
        </p:nvCxnSpPr>
        <p:spPr>
          <a:xfrm flipV="1">
            <a:off x="4800600" y="990601"/>
            <a:ext cx="1066800" cy="135290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7" idx="6"/>
            <a:endCxn id="13" idx="2"/>
          </p:cNvCxnSpPr>
          <p:nvPr/>
        </p:nvCxnSpPr>
        <p:spPr>
          <a:xfrm flipV="1">
            <a:off x="4800600" y="1676401"/>
            <a:ext cx="1066800" cy="667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7" idx="6"/>
            <a:endCxn id="14" idx="2"/>
          </p:cNvCxnSpPr>
          <p:nvPr/>
        </p:nvCxnSpPr>
        <p:spPr>
          <a:xfrm>
            <a:off x="4800600" y="2343510"/>
            <a:ext cx="1066800" cy="1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7" idx="6"/>
            <a:endCxn id="15" idx="2"/>
          </p:cNvCxnSpPr>
          <p:nvPr/>
        </p:nvCxnSpPr>
        <p:spPr>
          <a:xfrm>
            <a:off x="4800600" y="2343510"/>
            <a:ext cx="1063925" cy="70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8" idx="6"/>
            <a:endCxn id="17" idx="2"/>
          </p:cNvCxnSpPr>
          <p:nvPr/>
        </p:nvCxnSpPr>
        <p:spPr>
          <a:xfrm>
            <a:off x="3276600" y="990601"/>
            <a:ext cx="1066800" cy="135290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p:cNvSpPr txBox="1"/>
              <p:nvPr/>
            </p:nvSpPr>
            <p:spPr>
              <a:xfrm>
                <a:off x="1361870" y="1499719"/>
                <a:ext cx="918970" cy="10204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2</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3</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𝑥</m:t>
                                  </m:r>
                                </m:e>
                                <m:sub>
                                  <m:r>
                                    <a:rPr lang="en-AU" b="0" i="1" smtClean="0">
                                      <a:latin typeface="Cambria Math" panose="02040503050406030204" pitchFamily="18" charset="0"/>
                                    </a:rPr>
                                    <m:t>4</m:t>
                                  </m:r>
                                </m:sub>
                              </m:sSub>
                            </m:e>
                          </m:eqArr>
                        </m:e>
                      </m:d>
                    </m:oMath>
                  </m:oMathPara>
                </a14:m>
                <a:endParaRPr lang="en-AU" dirty="0"/>
              </a:p>
            </p:txBody>
          </p:sp>
        </mc:Choice>
        <mc:Fallback xmlns="">
          <p:sp>
            <p:nvSpPr>
              <p:cNvPr id="34" name="TextBox 33"/>
              <p:cNvSpPr txBox="1">
                <a:spLocks noRot="1" noChangeAspect="1" noMove="1" noResize="1" noEditPoints="1" noAdjustHandles="1" noChangeArrowheads="1" noChangeShapeType="1" noTextEdit="1"/>
              </p:cNvSpPr>
              <p:nvPr/>
            </p:nvSpPr>
            <p:spPr>
              <a:xfrm>
                <a:off x="1361870" y="1499719"/>
                <a:ext cx="918970" cy="1020472"/>
              </a:xfrm>
              <a:prstGeom prst="rect">
                <a:avLst/>
              </a:prstGeom>
              <a:blipFill rotWithShape="0">
                <a:blip r:embed="rId1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858000" y="1499719"/>
                <a:ext cx="888640" cy="1094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AU" b="1" i="1" smtClean="0">
                              <a:latin typeface="Cambria Math" panose="02040503050406030204" pitchFamily="18" charset="0"/>
                            </a:rPr>
                          </m:ctrlPr>
                        </m:accPr>
                        <m:e>
                          <m:r>
                            <a:rPr lang="en-AU" b="1" i="1" smtClean="0">
                              <a:latin typeface="Cambria Math" panose="02040503050406030204" pitchFamily="18" charset="0"/>
                            </a:rPr>
                            <m:t>𝒙</m:t>
                          </m:r>
                        </m:e>
                      </m:acc>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i="1" smtClean="0">
                                      <a:latin typeface="Cambria Math" panose="02040503050406030204" pitchFamily="18" charset="0"/>
                                    </a:rPr>
                                  </m:ctrlPr>
                                </m:sSubPr>
                                <m:e>
                                  <m:acc>
                                    <m:accPr>
                                      <m:chr m:val="̂"/>
                                      <m:ctrlPr>
                                        <a:rPr lang="en-AU" i="1" smtClean="0">
                                          <a:latin typeface="Cambria Math" panose="02040503050406030204" pitchFamily="18" charset="0"/>
                                        </a:rPr>
                                      </m:ctrlPr>
                                    </m:accPr>
                                    <m:e>
                                      <m:r>
                                        <a:rPr lang="en-AU" b="0" i="1" smtClean="0">
                                          <a:latin typeface="Cambria Math" panose="02040503050406030204" pitchFamily="18" charset="0"/>
                                        </a:rPr>
                                        <m:t>𝑥</m:t>
                                      </m:r>
                                    </m:e>
                                  </m:acc>
                                </m:e>
                                <m:sub>
                                  <m:r>
                                    <a:rPr lang="en-AU" b="0" i="1" smtClean="0">
                                      <a:latin typeface="Cambria Math" panose="02040503050406030204" pitchFamily="18" charset="0"/>
                                    </a:rPr>
                                    <m:t>1</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2</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3</m:t>
                                  </m:r>
                                </m:sub>
                              </m:sSub>
                            </m:e>
                            <m:e>
                              <m:sSub>
                                <m:sSubPr>
                                  <m:ctrlPr>
                                    <a:rPr lang="en-AU" i="1">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AU" b="0" i="1" smtClean="0">
                                      <a:latin typeface="Cambria Math" panose="02040503050406030204" pitchFamily="18" charset="0"/>
                                    </a:rPr>
                                    <m:t>4</m:t>
                                  </m:r>
                                </m:sub>
                              </m:sSub>
                            </m:e>
                          </m:eqArr>
                        </m:e>
                      </m:d>
                    </m:oMath>
                  </m:oMathPara>
                </a14:m>
                <a:endParaRPr lang="en-AU" dirty="0"/>
              </a:p>
            </p:txBody>
          </p:sp>
        </mc:Choice>
        <mc:Fallback xmlns="">
          <p:sp>
            <p:nvSpPr>
              <p:cNvPr id="35" name="TextBox 34"/>
              <p:cNvSpPr txBox="1">
                <a:spLocks noRot="1" noChangeAspect="1" noMove="1" noResize="1" noEditPoints="1" noAdjustHandles="1" noChangeArrowheads="1" noChangeShapeType="1" noTextEdit="1"/>
              </p:cNvSpPr>
              <p:nvPr/>
            </p:nvSpPr>
            <p:spPr>
              <a:xfrm>
                <a:off x="6858000" y="1499719"/>
                <a:ext cx="888640" cy="1094723"/>
              </a:xfrm>
              <a:prstGeom prst="rect">
                <a:avLst/>
              </a:prstGeom>
              <a:blipFill rotWithShape="0">
                <a:blip r:embed="rId1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139606" y="2776079"/>
                <a:ext cx="902170" cy="4631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𝑦</m:t>
                                  </m:r>
                                </m:e>
                                <m:sub>
                                  <m:r>
                                    <a:rPr lang="en-AU" b="0" i="1" smtClean="0">
                                      <a:latin typeface="Cambria Math" panose="02040503050406030204" pitchFamily="18" charset="0"/>
                                    </a:rPr>
                                    <m:t>1</m:t>
                                  </m:r>
                                </m:sub>
                              </m:sSub>
                            </m:e>
                            <m:e>
                              <m:sSub>
                                <m:sSubPr>
                                  <m:ctrlPr>
                                    <a:rPr lang="en-AU" b="0" i="1" smtClean="0">
                                      <a:latin typeface="Cambria Math" panose="02040503050406030204" pitchFamily="18" charset="0"/>
                                    </a:rPr>
                                  </m:ctrlPr>
                                </m:sSubPr>
                                <m:e>
                                  <m:r>
                                    <a:rPr lang="en-AU" b="0" i="1" smtClean="0">
                                      <a:latin typeface="Cambria Math" panose="02040503050406030204" pitchFamily="18" charset="0"/>
                                    </a:rPr>
                                    <m:t>𝑦</m:t>
                                  </m:r>
                                </m:e>
                                <m:sub>
                                  <m:r>
                                    <a:rPr lang="en-AU" b="0" i="1" smtClean="0">
                                      <a:latin typeface="Cambria Math" panose="02040503050406030204" pitchFamily="18" charset="0"/>
                                    </a:rPr>
                                    <m:t>2</m:t>
                                  </m:r>
                                </m:sub>
                              </m:sSub>
                            </m:e>
                          </m:eqArr>
                        </m:e>
                      </m:d>
                    </m:oMath>
                  </m:oMathPara>
                </a14:m>
                <a:endParaRPr lang="en-AU" dirty="0"/>
              </a:p>
            </p:txBody>
          </p:sp>
        </mc:Choice>
        <mc:Fallback xmlns="">
          <p:sp>
            <p:nvSpPr>
              <p:cNvPr id="36" name="TextBox 35"/>
              <p:cNvSpPr txBox="1">
                <a:spLocks noRot="1" noChangeAspect="1" noMove="1" noResize="1" noEditPoints="1" noAdjustHandles="1" noChangeArrowheads="1" noChangeShapeType="1" noTextEdit="1"/>
              </p:cNvSpPr>
              <p:nvPr/>
            </p:nvSpPr>
            <p:spPr>
              <a:xfrm>
                <a:off x="4139606" y="2776079"/>
                <a:ext cx="902170" cy="463140"/>
              </a:xfrm>
              <a:prstGeom prst="rect">
                <a:avLst/>
              </a:prstGeom>
              <a:blipFill rotWithShape="0">
                <a:blip r:embed="rId15"/>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733800" y="829401"/>
                <a:ext cx="292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𝑊</m:t>
                      </m:r>
                    </m:oMath>
                  </m:oMathPara>
                </a14:m>
                <a:endParaRPr lang="en-AU" dirty="0"/>
              </a:p>
            </p:txBody>
          </p:sp>
        </mc:Choice>
        <mc:Fallback xmlns="">
          <p:sp>
            <p:nvSpPr>
              <p:cNvPr id="37" name="TextBox 36"/>
              <p:cNvSpPr txBox="1">
                <a:spLocks noRot="1" noChangeAspect="1" noMove="1" noResize="1" noEditPoints="1" noAdjustHandles="1" noChangeArrowheads="1" noChangeShapeType="1" noTextEdit="1"/>
              </p:cNvSpPr>
              <p:nvPr/>
            </p:nvSpPr>
            <p:spPr>
              <a:xfrm>
                <a:off x="3733800" y="829401"/>
                <a:ext cx="292772" cy="276999"/>
              </a:xfrm>
              <a:prstGeom prst="rect">
                <a:avLst/>
              </a:prstGeom>
              <a:blipFill rotWithShape="0">
                <a:blip r:embed="rId16"/>
                <a:stretch>
                  <a:fillRect l="-18750" r="-12500" b="-1111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043477" y="879338"/>
                <a:ext cx="3670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𝑊</m:t>
                          </m:r>
                        </m:e>
                        <m:sup>
                          <m:r>
                            <a:rPr lang="en-AU" b="0" i="1" smtClean="0">
                              <a:latin typeface="Cambria Math" panose="02040503050406030204" pitchFamily="18" charset="0"/>
                            </a:rPr>
                            <m:t>′</m:t>
                          </m:r>
                        </m:sup>
                      </m:sSup>
                    </m:oMath>
                  </m:oMathPara>
                </a14:m>
                <a:endParaRPr lang="en-AU" dirty="0"/>
              </a:p>
            </p:txBody>
          </p:sp>
        </mc:Choice>
        <mc:Fallback xmlns="">
          <p:sp>
            <p:nvSpPr>
              <p:cNvPr id="38" name="TextBox 37"/>
              <p:cNvSpPr txBox="1">
                <a:spLocks noRot="1" noChangeAspect="1" noMove="1" noResize="1" noEditPoints="1" noAdjustHandles="1" noChangeArrowheads="1" noChangeShapeType="1" noTextEdit="1"/>
              </p:cNvSpPr>
              <p:nvPr/>
            </p:nvSpPr>
            <p:spPr>
              <a:xfrm>
                <a:off x="5043477" y="879338"/>
                <a:ext cx="367024" cy="276999"/>
              </a:xfrm>
              <a:prstGeom prst="rect">
                <a:avLst/>
              </a:prstGeom>
              <a:blipFill rotWithShape="0">
                <a:blip r:embed="rId17"/>
                <a:stretch>
                  <a:fillRect l="-13115" b="-8696"/>
                </a:stretch>
              </a:blipFill>
            </p:spPr>
            <p:txBody>
              <a:bodyPr/>
              <a:lstStyle/>
              <a:p>
                <a:r>
                  <a:rPr lang="en-AU">
                    <a:noFill/>
                  </a:rPr>
                  <a:t> </a:t>
                </a:r>
              </a:p>
            </p:txBody>
          </p:sp>
        </mc:Fallback>
      </mc:AlternateContent>
      <p:sp>
        <p:nvSpPr>
          <p:cNvPr id="39" name="Rectangle 38"/>
          <p:cNvSpPr/>
          <p:nvPr/>
        </p:nvSpPr>
        <p:spPr>
          <a:xfrm>
            <a:off x="736295" y="3121770"/>
            <a:ext cx="1569660" cy="369332"/>
          </a:xfrm>
          <a:prstGeom prst="rect">
            <a:avLst/>
          </a:prstGeom>
        </p:spPr>
        <p:txBody>
          <a:bodyPr wrap="none">
            <a:spAutoFit/>
          </a:bodyPr>
          <a:lstStyle/>
          <a:p>
            <a:pPr marL="0" indent="0">
              <a:buNone/>
            </a:pPr>
            <a:r>
              <a:rPr lang="en-AU" dirty="0"/>
              <a:t>Output layer :</a:t>
            </a:r>
          </a:p>
        </p:txBody>
      </p:sp>
      <mc:AlternateContent xmlns:mc="http://schemas.openxmlformats.org/markup-compatibility/2006" xmlns:a14="http://schemas.microsoft.com/office/drawing/2010/main">
        <mc:Choice Requires="a14">
          <p:sp>
            <p:nvSpPr>
              <p:cNvPr id="40" name="TextBox 39"/>
              <p:cNvSpPr txBox="1"/>
              <p:nvPr/>
            </p:nvSpPr>
            <p:spPr>
              <a:xfrm>
                <a:off x="4876800" y="1205271"/>
                <a:ext cx="4261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11</m:t>
                          </m:r>
                        </m:sub>
                      </m:sSub>
                    </m:oMath>
                  </m:oMathPara>
                </a14:m>
                <a:endParaRPr lang="en-AU" dirty="0"/>
              </a:p>
            </p:txBody>
          </p:sp>
        </mc:Choice>
        <mc:Fallback xmlns="">
          <p:sp>
            <p:nvSpPr>
              <p:cNvPr id="40" name="TextBox 39"/>
              <p:cNvSpPr txBox="1">
                <a:spLocks noRot="1" noChangeAspect="1" noMove="1" noResize="1" noEditPoints="1" noAdjustHandles="1" noChangeArrowheads="1" noChangeShapeType="1" noTextEdit="1"/>
              </p:cNvSpPr>
              <p:nvPr/>
            </p:nvSpPr>
            <p:spPr>
              <a:xfrm>
                <a:off x="4876800" y="1205271"/>
                <a:ext cx="426142" cy="276999"/>
              </a:xfrm>
              <a:prstGeom prst="rect">
                <a:avLst/>
              </a:prstGeom>
              <a:blipFill rotWithShape="0">
                <a:blip r:embed="rId18"/>
                <a:stretch>
                  <a:fillRect l="-7143" r="-2857" b="-1777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5324384" y="1325079"/>
                <a:ext cx="4261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12</m:t>
                          </m:r>
                        </m:sub>
                      </m:sSub>
                    </m:oMath>
                  </m:oMathPara>
                </a14:m>
                <a:endParaRPr lang="en-AU" dirty="0"/>
              </a:p>
            </p:txBody>
          </p:sp>
        </mc:Choice>
        <mc:Fallback xmlns="">
          <p:sp>
            <p:nvSpPr>
              <p:cNvPr id="41" name="TextBox 40"/>
              <p:cNvSpPr txBox="1">
                <a:spLocks noRot="1" noChangeAspect="1" noMove="1" noResize="1" noEditPoints="1" noAdjustHandles="1" noChangeArrowheads="1" noChangeShapeType="1" noTextEdit="1"/>
              </p:cNvSpPr>
              <p:nvPr/>
            </p:nvSpPr>
            <p:spPr>
              <a:xfrm>
                <a:off x="5324384" y="1325079"/>
                <a:ext cx="426142" cy="276999"/>
              </a:xfrm>
              <a:prstGeom prst="rect">
                <a:avLst/>
              </a:prstGeom>
              <a:blipFill rotWithShape="0">
                <a:blip r:embed="rId19"/>
                <a:stretch>
                  <a:fillRect l="-7143" r="-4286" b="-17391"/>
                </a:stretch>
              </a:blipFill>
            </p:spPr>
            <p:txBody>
              <a:bodyPr/>
              <a:lstStyle/>
              <a:p>
                <a:r>
                  <a:rPr lang="en-AU">
                    <a:noFill/>
                  </a:rPr>
                  <a:t> </a:t>
                </a:r>
              </a:p>
            </p:txBody>
          </p:sp>
        </mc:Fallback>
      </mc:AlternateContent>
    </p:spTree>
    <p:extLst>
      <p:ext uri="{BB962C8B-B14F-4D97-AF65-F5344CB8AC3E}">
        <p14:creationId xmlns:p14="http://schemas.microsoft.com/office/powerpoint/2010/main" val="2431006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39</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1192" y="762000"/>
                <a:ext cx="7989752" cy="5791199"/>
              </a:xfrm>
            </p:spPr>
            <p:txBody>
              <a:bodyPr/>
              <a:lstStyle/>
              <a:p>
                <a:r>
                  <a:rPr lang="en-US" dirty="0"/>
                  <a:t>The traditional </a:t>
                </a:r>
                <a:r>
                  <a:rPr lang="en-US" i="1" dirty="0"/>
                  <a:t>squared error</a:t>
                </a:r>
                <a:r>
                  <a:rPr lang="en-US" dirty="0"/>
                  <a:t> : </a:t>
                </a:r>
                <a14:m>
                  <m:oMath xmlns:m="http://schemas.openxmlformats.org/officeDocument/2006/math">
                    <m:r>
                      <a:rPr lang="en-US" i="1">
                        <a:latin typeface="Cambria Math" charset="0"/>
                      </a:rPr>
                      <m:t>𝐿</m:t>
                    </m:r>
                    <m:d>
                      <m:dPr>
                        <m:ctrlPr>
                          <a:rPr lang="en-US" i="1">
                            <a:latin typeface="Cambria Math" panose="02040503050406030204" pitchFamily="18" charset="0"/>
                          </a:rPr>
                        </m:ctrlPr>
                      </m:dPr>
                      <m:e>
                        <m:r>
                          <a:rPr lang="en-US" i="1">
                            <a:latin typeface="Cambria Math" charset="0"/>
                          </a:rPr>
                          <m:t>𝑥</m:t>
                        </m:r>
                        <m:r>
                          <a:rPr lang="en-US" i="1">
                            <a:latin typeface="Cambria Math" charset="0"/>
                          </a:rPr>
                          <m:t>,</m:t>
                        </m:r>
                        <m:acc>
                          <m:accPr>
                            <m:chr m:val="̂"/>
                            <m:ctrlPr>
                              <a:rPr lang="en-AU" i="1">
                                <a:latin typeface="Cambria Math" panose="02040503050406030204" pitchFamily="18" charset="0"/>
                              </a:rPr>
                            </m:ctrlPr>
                          </m:accPr>
                          <m:e>
                            <m:r>
                              <a:rPr lang="en-AU" i="1">
                                <a:latin typeface="Cambria Math" panose="02040503050406030204" pitchFamily="18" charset="0"/>
                              </a:rPr>
                              <m:t>𝑥</m:t>
                            </m:r>
                          </m:e>
                        </m:acc>
                      </m:e>
                    </m:d>
                    <m:r>
                      <a:rPr lang="en-US" i="1">
                        <a:latin typeface="Cambria Math"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charset="0"/>
                              </a:rPr>
                              <m:t>𝑥</m:t>
                            </m:r>
                            <m:r>
                              <a:rPr lang="en-US" i="1">
                                <a:latin typeface="Cambria Math" charset="0"/>
                              </a:rPr>
                              <m:t>−</m:t>
                            </m:r>
                            <m:acc>
                              <m:accPr>
                                <m:chr m:val="̂"/>
                                <m:ctrlPr>
                                  <a:rPr lang="en-AU" i="1">
                                    <a:latin typeface="Cambria Math" panose="02040503050406030204" pitchFamily="18" charset="0"/>
                                  </a:rPr>
                                </m:ctrlPr>
                              </m:accPr>
                              <m:e>
                                <m:r>
                                  <a:rPr lang="en-AU" i="1">
                                    <a:latin typeface="Cambria Math" panose="02040503050406030204" pitchFamily="18" charset="0"/>
                                  </a:rPr>
                                  <m:t>𝑥</m:t>
                                </m:r>
                              </m:e>
                            </m:acc>
                          </m:e>
                        </m:d>
                      </m:e>
                      <m:sup>
                        <m:r>
                          <a:rPr lang="en-US" i="1">
                            <a:latin typeface="Cambria Math" charset="0"/>
                          </a:rPr>
                          <m:t>2</m:t>
                        </m:r>
                      </m:sup>
                    </m:sSup>
                  </m:oMath>
                </a14:m>
                <a:r>
                  <a:rPr lang="en-US" dirty="0"/>
                  <a:t> .</a:t>
                </a:r>
              </a:p>
              <a:p>
                <a:r>
                  <a:rPr lang="en-US" dirty="0"/>
                  <a:t>If the input is interpreted as either bit vectors or vectors of bit probabilities, </a:t>
                </a:r>
                <a:r>
                  <a:rPr lang="en-US" i="1" dirty="0"/>
                  <a:t>cross-entropy</a:t>
                </a:r>
                <a:r>
                  <a:rPr lang="en-US" dirty="0"/>
                  <a:t> of the reconstruction can be used: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charset="0"/>
                        </a:rPr>
                        <m:t>𝐿</m:t>
                      </m:r>
                      <m:d>
                        <m:dPr>
                          <m:ctrlPr>
                            <a:rPr lang="en-US" b="0" i="1" smtClean="0">
                              <a:latin typeface="Cambria Math" panose="02040503050406030204" pitchFamily="18" charset="0"/>
                            </a:rPr>
                          </m:ctrlPr>
                        </m:dPr>
                        <m:e>
                          <m:r>
                            <a:rPr lang="en-US" b="0" i="1" smtClean="0">
                              <a:latin typeface="Cambria Math" charset="0"/>
                            </a:rPr>
                            <m:t>𝑥</m:t>
                          </m:r>
                          <m:r>
                            <a:rPr lang="en-US" b="0" i="1" smtClean="0">
                              <a:latin typeface="Cambria Math" charset="0"/>
                            </a:rPr>
                            <m:t>,</m:t>
                          </m:r>
                          <m:acc>
                            <m:accPr>
                              <m:chr m:val="̂"/>
                              <m:ctrlPr>
                                <a:rPr lang="en-AU" i="1">
                                  <a:latin typeface="Cambria Math" panose="02040503050406030204" pitchFamily="18" charset="0"/>
                                </a:rPr>
                              </m:ctrlPr>
                            </m:accPr>
                            <m:e>
                              <m:r>
                                <a:rPr lang="en-AU" i="1">
                                  <a:latin typeface="Cambria Math" panose="02040503050406030204" pitchFamily="18" charset="0"/>
                                </a:rPr>
                                <m:t>𝑥</m:t>
                              </m:r>
                            </m:e>
                          </m:acc>
                        </m:e>
                      </m:d>
                      <m:r>
                        <a:rPr lang="en-US" b="0" i="1" smtClean="0">
                          <a:latin typeface="Cambria Math" charset="0"/>
                        </a:rPr>
                        <m:t>=−</m:t>
                      </m:r>
                      <m:nary>
                        <m:naryPr>
                          <m:chr m:val="∑"/>
                          <m:ctrlPr>
                            <a:rPr lang="is-IS" b="0" i="1" smtClean="0">
                              <a:latin typeface="Cambria Math" panose="02040503050406030204" pitchFamily="18" charset="0"/>
                            </a:rPr>
                          </m:ctrlPr>
                        </m:naryPr>
                        <m:sub>
                          <m:r>
                            <m:rPr>
                              <m:brk m:alnAt="23"/>
                            </m:rPr>
                            <a:rPr lang="en-US" b="0" i="1" smtClean="0">
                              <a:latin typeface="Cambria Math" charset="0"/>
                            </a:rPr>
                            <m:t>𝑘</m:t>
                          </m:r>
                          <m:r>
                            <a:rPr lang="en-US" b="0" i="1" smtClean="0">
                              <a:latin typeface="Cambria Math" charset="0"/>
                            </a:rPr>
                            <m:t>=1</m:t>
                          </m:r>
                        </m:sub>
                        <m:sup>
                          <m:r>
                            <a:rPr lang="en-US" b="0" i="1" smtClean="0">
                              <a:latin typeface="Cambria Math" charset="0"/>
                            </a:rPr>
                            <m:t>𝑑</m:t>
                          </m:r>
                        </m:sup>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𝑥</m:t>
                                  </m:r>
                                </m:e>
                                <m:sub>
                                  <m:r>
                                    <a:rPr lang="en-US" b="0" i="1" smtClean="0">
                                      <a:latin typeface="Cambria Math" charset="0"/>
                                    </a:rPr>
                                    <m:t>𝑘</m:t>
                                  </m:r>
                                </m:sub>
                              </m:sSub>
                              <m:r>
                                <a:rPr lang="en-US" b="0" i="1" smtClean="0">
                                  <a:latin typeface="Cambria Math" charset="0"/>
                                </a:rPr>
                                <m:t>𝑙𝑜𝑔</m:t>
                              </m:r>
                              <m:sSub>
                                <m:sSubPr>
                                  <m:ctrlPr>
                                    <a:rPr lang="en-US" b="0" i="1" smtClean="0">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US" b="0" i="1" smtClean="0">
                                      <a:latin typeface="Cambria Math" charset="0"/>
                                    </a:rPr>
                                    <m:t>𝑘</m:t>
                                  </m:r>
                                </m:sub>
                              </m:sSub>
                              <m:r>
                                <a:rPr lang="en-US" b="0" i="1" smtClean="0">
                                  <a:latin typeface="Cambria Math" charset="0"/>
                                </a:rPr>
                                <m:t>+</m:t>
                              </m:r>
                              <m:d>
                                <m:dPr>
                                  <m:ctrlPr>
                                    <a:rPr lang="en-US" b="0" i="1" smtClean="0">
                                      <a:latin typeface="Cambria Math" panose="02040503050406030204" pitchFamily="18" charset="0"/>
                                    </a:rPr>
                                  </m:ctrlPr>
                                </m:dPr>
                                <m:e>
                                  <m:r>
                                    <a:rPr lang="en-US" b="0" i="1" smtClean="0">
                                      <a:latin typeface="Cambria Math" charset="0"/>
                                    </a:rPr>
                                    <m:t>1−</m:t>
                                  </m:r>
                                  <m:sSub>
                                    <m:sSubPr>
                                      <m:ctrlPr>
                                        <a:rPr lang="en-US" b="0" i="1" smtClean="0">
                                          <a:latin typeface="Cambria Math" panose="02040503050406030204" pitchFamily="18" charset="0"/>
                                        </a:rPr>
                                      </m:ctrlPr>
                                    </m:sSubPr>
                                    <m:e>
                                      <m:r>
                                        <a:rPr lang="en-US" b="0" i="1" smtClean="0">
                                          <a:latin typeface="Cambria Math" charset="0"/>
                                        </a:rPr>
                                        <m:t>𝑥</m:t>
                                      </m:r>
                                    </m:e>
                                    <m:sub>
                                      <m:r>
                                        <a:rPr lang="en-US" b="0" i="1" smtClean="0">
                                          <a:latin typeface="Cambria Math" charset="0"/>
                                        </a:rPr>
                                        <m:t>𝑘</m:t>
                                      </m:r>
                                    </m:sub>
                                  </m:sSub>
                                </m:e>
                              </m:d>
                              <m:r>
                                <m:rPr>
                                  <m:sty m:val="p"/>
                                </m:rPr>
                                <a:rPr lang="en-US" b="0" i="0" smtClean="0">
                                  <a:latin typeface="Cambria Math" charset="0"/>
                                </a:rPr>
                                <m:t>log</m:t>
                              </m:r>
                              <m:r>
                                <a:rPr lang="en-US" b="0" i="1" smtClean="0">
                                  <a:latin typeface="Cambria Math" charset="0"/>
                                </a:rPr>
                                <m:t>⁡(1−</m:t>
                              </m:r>
                              <m:sSub>
                                <m:sSubPr>
                                  <m:ctrlPr>
                                    <a:rPr lang="en-US" b="0" i="1" smtClean="0">
                                      <a:latin typeface="Cambria Math" panose="02040503050406030204" pitchFamily="18" charset="0"/>
                                    </a:rPr>
                                  </m:ctrlPr>
                                </m:sSubPr>
                                <m:e>
                                  <m:acc>
                                    <m:accPr>
                                      <m:chr m:val="̂"/>
                                      <m:ctrlPr>
                                        <a:rPr lang="en-AU" i="1">
                                          <a:latin typeface="Cambria Math" panose="02040503050406030204" pitchFamily="18" charset="0"/>
                                        </a:rPr>
                                      </m:ctrlPr>
                                    </m:accPr>
                                    <m:e>
                                      <m:r>
                                        <a:rPr lang="en-AU" i="1">
                                          <a:latin typeface="Cambria Math" panose="02040503050406030204" pitchFamily="18" charset="0"/>
                                        </a:rPr>
                                        <m:t>𝑥</m:t>
                                      </m:r>
                                    </m:e>
                                  </m:acc>
                                </m:e>
                                <m:sub>
                                  <m:r>
                                    <a:rPr lang="en-US" b="0" i="1" smtClean="0">
                                      <a:latin typeface="Cambria Math" charset="0"/>
                                    </a:rPr>
                                    <m:t>𝑘</m:t>
                                  </m:r>
                                </m:sub>
                              </m:sSub>
                              <m:r>
                                <a:rPr lang="en-US" b="0" i="1" smtClean="0">
                                  <a:latin typeface="Cambria Math" charset="0"/>
                                </a:rPr>
                                <m:t>)</m:t>
                              </m:r>
                            </m:e>
                          </m:d>
                        </m:e>
                      </m:nary>
                      <m:r>
                        <a:rPr lang="en-US" b="0" i="1" smtClean="0">
                          <a:latin typeface="Cambria Math" charset="0"/>
                        </a:rPr>
                        <m:t>.</m:t>
                      </m:r>
                    </m:oMath>
                  </m:oMathPara>
                </a14:m>
                <a:endParaRPr lang="en-US" dirty="0"/>
              </a:p>
              <a:p>
                <a:pPr marL="0" indent="0">
                  <a:buNone/>
                </a:pPr>
                <a:r>
                  <a:rPr lang="en-US" dirty="0"/>
                  <a:t>The hope is that the code y is a distributed representation that captures the coordinates along the main factors of variation in the data.</a:t>
                </a:r>
              </a:p>
              <a:p>
                <a:r>
                  <a:rPr lang="en-US" dirty="0"/>
                  <a:t>Using these function, the updates of one stochastic gradient descent would be:</a:t>
                </a:r>
              </a:p>
              <a:p>
                <a:pPr marL="0" indent="0">
                  <a:buNone/>
                </a:pPr>
                <a14:m>
                  <m:oMathPara xmlns:m="http://schemas.openxmlformats.org/officeDocument/2006/math">
                    <m:oMathParaPr>
                      <m:jc m:val="centerGroup"/>
                    </m:oMathParaPr>
                    <m:oMath xmlns:m="http://schemas.openxmlformats.org/officeDocument/2006/math">
                      <m:r>
                        <a:rPr lang="en-US" i="1" dirty="0" smtClean="0">
                          <a:latin typeface="Cambria Math" charset="0"/>
                        </a:rPr>
                        <m:t>𝑊</m:t>
                      </m:r>
                      <m:d>
                        <m:dPr>
                          <m:ctrlPr>
                            <a:rPr lang="en-US" i="1" dirty="0" smtClean="0">
                              <a:latin typeface="Cambria Math" panose="02040503050406030204" pitchFamily="18" charset="0"/>
                            </a:rPr>
                          </m:ctrlPr>
                        </m:dPr>
                        <m:e>
                          <m:r>
                            <a:rPr lang="en-US" b="0" i="1" dirty="0" smtClean="0">
                              <a:latin typeface="Cambria Math" charset="0"/>
                            </a:rPr>
                            <m:t>𝑡</m:t>
                          </m:r>
                          <m:r>
                            <a:rPr lang="en-US" b="0" i="1" dirty="0" smtClean="0">
                              <a:latin typeface="Cambria Math" charset="0"/>
                            </a:rPr>
                            <m:t>+1</m:t>
                          </m:r>
                        </m:e>
                      </m:d>
                      <m:r>
                        <a:rPr lang="en-US" b="0" i="1" dirty="0" smtClean="0">
                          <a:latin typeface="Cambria Math" charset="0"/>
                        </a:rPr>
                        <m:t>=</m:t>
                      </m:r>
                      <m:r>
                        <a:rPr lang="en-US" b="0" i="1" dirty="0" smtClean="0">
                          <a:latin typeface="Cambria Math" charset="0"/>
                        </a:rPr>
                        <m:t>𝑊</m:t>
                      </m:r>
                      <m:d>
                        <m:dPr>
                          <m:ctrlPr>
                            <a:rPr lang="en-US" b="0" i="1" dirty="0" smtClean="0">
                              <a:latin typeface="Cambria Math" panose="02040503050406030204" pitchFamily="18" charset="0"/>
                            </a:rPr>
                          </m:ctrlPr>
                        </m:dPr>
                        <m:e>
                          <m:r>
                            <a:rPr lang="en-US" b="0" i="1" dirty="0" smtClean="0">
                              <a:latin typeface="Cambria Math" charset="0"/>
                            </a:rPr>
                            <m:t>𝑡</m:t>
                          </m:r>
                        </m:e>
                      </m:d>
                      <m:r>
                        <a:rPr lang="en-AU" b="0" i="1" dirty="0" smtClean="0">
                          <a:latin typeface="Cambria Math" panose="02040503050406030204" pitchFamily="18" charset="0"/>
                        </a:rPr>
                        <m:t>−</m:t>
                      </m:r>
                      <m:r>
                        <a:rPr lang="en-AU" i="1">
                          <a:latin typeface="Cambria Math" panose="02040503050406030204" pitchFamily="18" charset="0"/>
                        </a:rPr>
                        <m:t>𝛼</m:t>
                      </m:r>
                      <m:f>
                        <m:fPr>
                          <m:ctrlPr>
                            <a:rPr lang="en-AU" i="1">
                              <a:latin typeface="Cambria Math" panose="02040503050406030204" pitchFamily="18" charset="0"/>
                              <a:ea typeface="Cambria Math" panose="02040503050406030204" pitchFamily="18" charset="0"/>
                            </a:rPr>
                          </m:ctrlPr>
                        </m:fPr>
                        <m:num>
                          <m:r>
                            <a:rPr lang="en-AU" i="1">
                              <a:latin typeface="Cambria Math" panose="02040503050406030204" pitchFamily="18" charset="0"/>
                              <a:ea typeface="Cambria Math" panose="02040503050406030204" pitchFamily="18" charset="0"/>
                            </a:rPr>
                            <m:t>𝜕</m:t>
                          </m:r>
                          <m:r>
                            <a:rPr lang="en-US" b="0" i="1" smtClean="0">
                              <a:latin typeface="Cambria Math" charset="0"/>
                              <a:ea typeface="Cambria Math" panose="02040503050406030204" pitchFamily="18" charset="0"/>
                            </a:rPr>
                            <m:t>𝐿</m:t>
                          </m:r>
                        </m:num>
                        <m:den>
                          <m:r>
                            <a:rPr lang="en-AU" i="1">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𝑊</m:t>
                          </m:r>
                        </m:den>
                      </m:f>
                    </m:oMath>
                  </m:oMathPara>
                </a14:m>
                <a:endParaRPr lang="en-US" dirty="0"/>
              </a:p>
              <a:p>
                <a:pPr marL="0" indent="0">
                  <a:buNone/>
                </a:pPr>
                <a:endParaRPr lang="en-US" dirty="0"/>
              </a:p>
              <a:p>
                <a:pPr marL="0" indent="0">
                  <a:buNone/>
                </a:pP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1192" y="762000"/>
                <a:ext cx="7989752" cy="5791199"/>
              </a:xfrm>
              <a:blipFill rotWithShape="0">
                <a:blip r:embed="rId2"/>
                <a:stretch>
                  <a:fillRect l="-1144" t="-842" r="-1983"/>
                </a:stretch>
              </a:blipFill>
            </p:spPr>
            <p:txBody>
              <a:bodyPr/>
              <a:lstStyle/>
              <a:p>
                <a:r>
                  <a:rPr lang="en-AU">
                    <a:noFill/>
                  </a:rPr>
                  <a:t> </a:t>
                </a:r>
              </a:p>
            </p:txBody>
          </p:sp>
        </mc:Fallback>
      </mc:AlternateContent>
    </p:spTree>
    <p:extLst>
      <p:ext uri="{BB962C8B-B14F-4D97-AF65-F5344CB8AC3E}">
        <p14:creationId xmlns:p14="http://schemas.microsoft.com/office/powerpoint/2010/main" val="2077601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40</a:t>
            </a:fld>
            <a:endParaRPr lang="en-US" altLang="en-US"/>
          </a:p>
        </p:txBody>
      </p:sp>
      <p:sp>
        <p:nvSpPr>
          <p:cNvPr id="3" name="Content Placeholder 2"/>
          <p:cNvSpPr>
            <a:spLocks noGrp="1"/>
          </p:cNvSpPr>
          <p:nvPr>
            <p:ph idx="1"/>
          </p:nvPr>
        </p:nvSpPr>
        <p:spPr/>
        <p:txBody>
          <a:bodyPr/>
          <a:lstStyle/>
          <a:p>
            <a:r>
              <a:rPr lang="en-AU" dirty="0"/>
              <a:t>By limiting the number of hidden units, </a:t>
            </a:r>
            <a:r>
              <a:rPr lang="en-AU" dirty="0">
                <a:solidFill>
                  <a:srgbClr val="FF0000"/>
                </a:solidFill>
              </a:rPr>
              <a:t>autoencoder</a:t>
            </a:r>
            <a:r>
              <a:rPr lang="en-AU" dirty="0"/>
              <a:t> can discover interesting structure about the data. If some of the input features are correlated, then this algorithm will be able to discover some correlations. </a:t>
            </a:r>
          </a:p>
          <a:p>
            <a:endParaRPr lang="en-AU" dirty="0"/>
          </a:p>
          <a:p>
            <a:r>
              <a:rPr lang="en-AU" dirty="0"/>
              <a:t>In fact, this simple autoencoder often ends up learning a low-dimensional representation very similar to PCAs.</a:t>
            </a:r>
          </a:p>
          <a:p>
            <a:endParaRPr lang="en-US" dirty="0"/>
          </a:p>
          <a:p>
            <a:r>
              <a:rPr lang="en-US" dirty="0"/>
              <a:t>Surprisingly, experiments suggest that, in practice, when trained with </a:t>
            </a:r>
            <a:r>
              <a:rPr lang="en-US" dirty="0">
                <a:solidFill>
                  <a:srgbClr val="0070C0"/>
                </a:solidFill>
              </a:rPr>
              <a:t>stochastic gradient descent (SGD)</a:t>
            </a:r>
            <a:r>
              <a:rPr lang="en-US" dirty="0"/>
              <a:t>, non-linear autoencoders with </a:t>
            </a:r>
            <a:r>
              <a:rPr lang="en-US" dirty="0">
                <a:solidFill>
                  <a:srgbClr val="FF0000"/>
                </a:solidFill>
              </a:rPr>
              <a:t>more hidden units than inputs </a:t>
            </a:r>
            <a:r>
              <a:rPr lang="en-US" dirty="0"/>
              <a:t>(called </a:t>
            </a:r>
            <a:r>
              <a:rPr lang="en-US" dirty="0" err="1"/>
              <a:t>overcomplete</a:t>
            </a:r>
            <a:r>
              <a:rPr lang="en-US" dirty="0"/>
              <a:t>) yield useful representations. </a:t>
            </a:r>
          </a:p>
        </p:txBody>
      </p:sp>
    </p:spTree>
    <p:extLst>
      <p:ext uri="{BB962C8B-B14F-4D97-AF65-F5344CB8AC3E}">
        <p14:creationId xmlns:p14="http://schemas.microsoft.com/office/powerpoint/2010/main" val="1222550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41</a:t>
            </a:fld>
            <a:endParaRPr lang="en-US" altLang="en-US"/>
          </a:p>
        </p:txBody>
      </p:sp>
      <p:sp>
        <p:nvSpPr>
          <p:cNvPr id="3" name="Content Placeholder 2"/>
          <p:cNvSpPr>
            <a:spLocks noGrp="1"/>
          </p:cNvSpPr>
          <p:nvPr>
            <p:ph idx="1"/>
          </p:nvPr>
        </p:nvSpPr>
        <p:spPr>
          <a:xfrm>
            <a:off x="552406" y="654945"/>
            <a:ext cx="7989752" cy="869055"/>
          </a:xfrm>
        </p:spPr>
        <p:txBody>
          <a:bodyPr/>
          <a:lstStyle/>
          <a:p>
            <a:r>
              <a:rPr lang="en-AU" dirty="0"/>
              <a:t>Here, “useful” means that a network taking the encoding as input has low classification error.</a:t>
            </a:r>
          </a:p>
          <a:p>
            <a:r>
              <a:rPr lang="en-AU" dirty="0"/>
              <a:t>A simple explanation is that stochastic gradient descent with early stopping is similar to an L2 regularization of the parameters. hidden units (exactly like in the above code) needs very small weights in the first (encoding) layer, to bring the non-linearity of the hidden units into their linear regime, and very large weights in the second (decoding) layer. </a:t>
            </a:r>
          </a:p>
        </p:txBody>
      </p:sp>
      <p:pic>
        <p:nvPicPr>
          <p:cNvPr id="4" name="Picture 3"/>
          <p:cNvPicPr>
            <a:picLocks noChangeAspect="1"/>
          </p:cNvPicPr>
          <p:nvPr/>
        </p:nvPicPr>
        <p:blipFill>
          <a:blip r:embed="rId2"/>
          <a:stretch>
            <a:fillRect/>
          </a:stretch>
        </p:blipFill>
        <p:spPr>
          <a:xfrm>
            <a:off x="741363" y="3049418"/>
            <a:ext cx="7829550" cy="3640307"/>
          </a:xfrm>
          <a:prstGeom prst="rect">
            <a:avLst/>
          </a:prstGeom>
        </p:spPr>
      </p:pic>
    </p:spTree>
    <p:extLst>
      <p:ext uri="{BB962C8B-B14F-4D97-AF65-F5344CB8AC3E}">
        <p14:creationId xmlns:p14="http://schemas.microsoft.com/office/powerpoint/2010/main" val="657471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42</a:t>
            </a:fld>
            <a:endParaRPr lang="en-US" altLang="en-US"/>
          </a:p>
        </p:txBody>
      </p:sp>
      <p:sp>
        <p:nvSpPr>
          <p:cNvPr id="3" name="Content Placeholder 2"/>
          <p:cNvSpPr>
            <a:spLocks noGrp="1"/>
          </p:cNvSpPr>
          <p:nvPr>
            <p:ph idx="1"/>
          </p:nvPr>
        </p:nvSpPr>
        <p:spPr/>
        <p:txBody>
          <a:bodyPr/>
          <a:lstStyle/>
          <a:p>
            <a:r>
              <a:rPr lang="en-AU" dirty="0"/>
              <a:t>To achieve perfect reconstruction of continuous inputs, a one-hidden layer auto-encoder with non-linear units needs very small weights in the first (encoding) layer, to bring the non-linearity of the hidden units into their linear regime, and very large weights in the second (decoding) layer.</a:t>
            </a:r>
          </a:p>
          <a:p>
            <a:r>
              <a:rPr lang="en-AU" dirty="0"/>
              <a:t>With binary inputs, very large weights are also needed to completely minimize the reconstruction error.</a:t>
            </a:r>
          </a:p>
          <a:p>
            <a:r>
              <a:rPr lang="en-AU" dirty="0"/>
              <a:t>There are other ways by which an auto-encoder with more hidden units than inputs could be prevented from learning the identity function, capturing something useful about the input in its hidden representation. </a:t>
            </a:r>
          </a:p>
          <a:p>
            <a:r>
              <a:rPr lang="en-AU" dirty="0"/>
              <a:t>One is the addition of </a:t>
            </a:r>
            <a:r>
              <a:rPr lang="en-AU" b="1" i="1" dirty="0">
                <a:solidFill>
                  <a:srgbClr val="FF0000"/>
                </a:solidFill>
              </a:rPr>
              <a:t>sparsity</a:t>
            </a:r>
            <a:r>
              <a:rPr lang="en-AU" dirty="0"/>
              <a:t> (forcing many of the hidden units to be zero or near-zero).</a:t>
            </a:r>
          </a:p>
        </p:txBody>
      </p:sp>
    </p:spTree>
    <p:extLst>
      <p:ext uri="{BB962C8B-B14F-4D97-AF65-F5344CB8AC3E}">
        <p14:creationId xmlns:p14="http://schemas.microsoft.com/office/powerpoint/2010/main" val="3280286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43</a:t>
            </a:fld>
            <a:endParaRPr lang="en-US" altLang="en-US"/>
          </a:p>
        </p:txBody>
      </p:sp>
      <p:sp>
        <p:nvSpPr>
          <p:cNvPr id="3" name="Content Placeholder 2"/>
          <p:cNvSpPr>
            <a:spLocks noGrp="1"/>
          </p:cNvSpPr>
          <p:nvPr>
            <p:ph idx="1"/>
          </p:nvPr>
        </p:nvSpPr>
        <p:spPr/>
        <p:txBody>
          <a:bodyPr/>
          <a:lstStyle/>
          <a:p>
            <a:r>
              <a:rPr lang="en-AU" dirty="0"/>
              <a:t>Another is to add </a:t>
            </a:r>
            <a:r>
              <a:rPr lang="en-AU" dirty="0">
                <a:solidFill>
                  <a:srgbClr val="FF0000"/>
                </a:solidFill>
              </a:rPr>
              <a:t>randomness</a:t>
            </a:r>
            <a:r>
              <a:rPr lang="en-AU" dirty="0"/>
              <a:t> in the transformation from input to reconstruction. This technique is used in </a:t>
            </a:r>
            <a:r>
              <a:rPr lang="en-AU" b="1" dirty="0">
                <a:solidFill>
                  <a:srgbClr val="0070C0"/>
                </a:solidFill>
              </a:rPr>
              <a:t>Restricted Boltzmann Machines </a:t>
            </a:r>
            <a:r>
              <a:rPr lang="en-AU" dirty="0"/>
              <a:t>(RBM), as well as in </a:t>
            </a:r>
            <a:r>
              <a:rPr lang="en-AU" b="1" dirty="0" err="1">
                <a:solidFill>
                  <a:srgbClr val="FF0000"/>
                </a:solidFill>
              </a:rPr>
              <a:t>Denoising</a:t>
            </a:r>
            <a:r>
              <a:rPr lang="en-AU" b="1" dirty="0">
                <a:solidFill>
                  <a:srgbClr val="FF0000"/>
                </a:solidFill>
              </a:rPr>
              <a:t> Autoencoders</a:t>
            </a:r>
            <a:r>
              <a:rPr lang="en-AU" dirty="0"/>
              <a:t>.</a:t>
            </a:r>
          </a:p>
          <a:p>
            <a:r>
              <a:rPr lang="en-AU" dirty="0"/>
              <a:t>The idea behind </a:t>
            </a:r>
            <a:r>
              <a:rPr lang="en-AU" dirty="0" err="1">
                <a:solidFill>
                  <a:srgbClr val="FF0000"/>
                </a:solidFill>
              </a:rPr>
              <a:t>denoising</a:t>
            </a:r>
            <a:r>
              <a:rPr lang="en-AU" dirty="0">
                <a:solidFill>
                  <a:srgbClr val="FF0000"/>
                </a:solidFill>
              </a:rPr>
              <a:t> autoencoders </a:t>
            </a:r>
            <a:r>
              <a:rPr lang="en-AU" dirty="0"/>
              <a:t>is simple. In order to force the hidden layer to discover more robust features and prevent it from simply learning the identity, the autoencoder is trained to</a:t>
            </a:r>
            <a:r>
              <a:rPr lang="en-AU" b="1" dirty="0"/>
              <a:t> </a:t>
            </a:r>
            <a:r>
              <a:rPr lang="en-AU" dirty="0"/>
              <a:t>reconstruct the input from a corrupted version of it</a:t>
            </a:r>
            <a:r>
              <a:rPr lang="en-AU" b="1" dirty="0"/>
              <a:t>.</a:t>
            </a:r>
          </a:p>
          <a:p>
            <a:r>
              <a:rPr lang="en-AU" dirty="0"/>
              <a:t>The stochastic corruption process randomly sets some of the inputs (as many as half of them) to zero. Hence the </a:t>
            </a:r>
            <a:r>
              <a:rPr lang="en-AU" dirty="0" err="1"/>
              <a:t>denoising</a:t>
            </a:r>
            <a:r>
              <a:rPr lang="en-AU" dirty="0"/>
              <a:t> autoencoder is trying to predict the corrupted (i.e. missing) values from the uncorrupted (i.e., non-missing) values, for randomly selected subsets of missing patterns.</a:t>
            </a:r>
          </a:p>
        </p:txBody>
      </p:sp>
    </p:spTree>
    <p:extLst>
      <p:ext uri="{BB962C8B-B14F-4D97-AF65-F5344CB8AC3E}">
        <p14:creationId xmlns:p14="http://schemas.microsoft.com/office/powerpoint/2010/main" val="1107690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Flu Illness</a:t>
            </a:r>
          </a:p>
        </p:txBody>
      </p:sp>
      <p:sp>
        <p:nvSpPr>
          <p:cNvPr id="5" name="Content Placeholder 4"/>
          <p:cNvSpPr>
            <a:spLocks noGrp="1"/>
          </p:cNvSpPr>
          <p:nvPr>
            <p:ph idx="1"/>
          </p:nvPr>
        </p:nvSpPr>
        <p:spPr>
          <a:xfrm>
            <a:off x="438286" y="1981200"/>
            <a:ext cx="8113577" cy="4648200"/>
          </a:xfrm>
        </p:spPr>
        <p:txBody>
          <a:bodyPr/>
          <a:lstStyle/>
          <a:p>
            <a:r>
              <a:rPr lang="en-AU" dirty="0"/>
              <a:t>To further demonstrate autoencoders, let’s look at one more application. Use a simple dataset consisting of flu symptoms. Here’s how the data set breaks down:</a:t>
            </a:r>
          </a:p>
          <a:p>
            <a:pPr marL="0" indent="0" algn="ctr">
              <a:buNone/>
            </a:pPr>
            <a:r>
              <a:rPr lang="en-AU" sz="2000" b="1" dirty="0"/>
              <a:t>There are six binary input features.</a:t>
            </a:r>
          </a:p>
          <a:p>
            <a:pPr>
              <a:buFont typeface="Arial" panose="020B0604020202020204" pitchFamily="34" charset="0"/>
              <a:buChar char="•"/>
            </a:pPr>
            <a:r>
              <a:rPr lang="en-AU" sz="2000" b="1" dirty="0">
                <a:solidFill>
                  <a:schemeClr val="accent1">
                    <a:lumMod val="75000"/>
                  </a:schemeClr>
                </a:solidFill>
              </a:rPr>
              <a:t>The first three are symptoms of the illness</a:t>
            </a:r>
            <a:r>
              <a:rPr lang="en-AU" sz="2000" dirty="0"/>
              <a:t>. </a:t>
            </a:r>
          </a:p>
          <a:p>
            <a:pPr marL="0" indent="0">
              <a:buNone/>
            </a:pPr>
            <a:r>
              <a:rPr lang="en-AU" sz="1800" dirty="0"/>
              <a:t>For example, </a:t>
            </a:r>
            <a:r>
              <a:rPr lang="en-AU" sz="1800" i="1" dirty="0"/>
              <a:t>1 0 0 0 0 0</a:t>
            </a:r>
            <a:r>
              <a:rPr lang="en-AU" sz="1800" dirty="0"/>
              <a:t> indicates that this patient has a high temperature, while </a:t>
            </a:r>
            <a:r>
              <a:rPr lang="en-AU" sz="1800" i="1" dirty="0"/>
              <a:t>0 1 0 0 0 0</a:t>
            </a:r>
            <a:r>
              <a:rPr lang="en-AU" sz="1800" dirty="0"/>
              <a:t> indicates coughing, </a:t>
            </a:r>
            <a:r>
              <a:rPr lang="en-AU" sz="1800" i="1" dirty="0"/>
              <a:t>1 1 0 0 0 0</a:t>
            </a:r>
            <a:r>
              <a:rPr lang="en-AU" sz="1800" dirty="0"/>
              <a:t> indicates coughing </a:t>
            </a:r>
            <a:r>
              <a:rPr lang="en-AU" sz="1800" i="1" dirty="0"/>
              <a:t>and</a:t>
            </a:r>
            <a:r>
              <a:rPr lang="en-AU" sz="1800" dirty="0"/>
              <a:t> high temperature, etc.</a:t>
            </a:r>
          </a:p>
          <a:p>
            <a:pPr>
              <a:buFont typeface="Arial" panose="020B0604020202020204" pitchFamily="34" charset="0"/>
              <a:buChar char="•"/>
            </a:pPr>
            <a:r>
              <a:rPr lang="en-AU" sz="2000" b="1" dirty="0">
                <a:solidFill>
                  <a:schemeClr val="accent1">
                    <a:lumMod val="75000"/>
                  </a:schemeClr>
                </a:solidFill>
              </a:rPr>
              <a:t>The final three features are “counter” symptoms; </a:t>
            </a:r>
            <a:r>
              <a:rPr lang="en-AU" sz="2000" dirty="0"/>
              <a:t>when a patient has one of these, it’s less likely that he or she is sick. </a:t>
            </a:r>
          </a:p>
          <a:p>
            <a:pPr marL="0" indent="0">
              <a:buNone/>
            </a:pPr>
            <a:r>
              <a:rPr lang="en-AU" sz="1800" dirty="0"/>
              <a:t>For example, </a:t>
            </a:r>
            <a:r>
              <a:rPr lang="en-AU" sz="1800" i="1" dirty="0"/>
              <a:t>0 0 0 1 0 0</a:t>
            </a:r>
            <a:r>
              <a:rPr lang="en-AU" sz="1800" dirty="0"/>
              <a:t> indicates that this patient has a flu vaccine. It’s possible to have combinations of the two sets of features: </a:t>
            </a:r>
            <a:r>
              <a:rPr lang="en-AU" sz="1800" i="1" dirty="0"/>
              <a:t>0 1 0 1 0 0</a:t>
            </a:r>
            <a:r>
              <a:rPr lang="en-AU" sz="1800" dirty="0"/>
              <a:t> indicates a vaccines patient with a cough.</a:t>
            </a:r>
          </a:p>
          <a:p>
            <a:endParaRPr lang="en-AU" dirty="0"/>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44</a:t>
            </a:fld>
            <a:endParaRPr lang="en-US" altLang="en-US" dirty="0"/>
          </a:p>
        </p:txBody>
      </p:sp>
    </p:spTree>
    <p:extLst>
      <p:ext uri="{BB962C8B-B14F-4D97-AF65-F5344CB8AC3E}">
        <p14:creationId xmlns:p14="http://schemas.microsoft.com/office/powerpoint/2010/main" val="90022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685800"/>
            <a:ext cx="7989752" cy="6019800"/>
          </a:xfrm>
        </p:spPr>
        <p:txBody>
          <a:bodyPr/>
          <a:lstStyle/>
          <a:p>
            <a:r>
              <a:rPr lang="en-AU" dirty="0"/>
              <a:t>Consider a patient is sick when he or she has at least two of the first three features and healthy if he or she has at least two of the second three:</a:t>
            </a:r>
          </a:p>
          <a:p>
            <a:pPr lvl="3">
              <a:buFont typeface="Arial" panose="020B0604020202020204" pitchFamily="34" charset="0"/>
              <a:buChar char="•"/>
            </a:pPr>
            <a:r>
              <a:rPr lang="en-AU" sz="2000" dirty="0"/>
              <a:t>111000, 101000, 110000, 011000, 011100 = sick</a:t>
            </a:r>
          </a:p>
          <a:p>
            <a:pPr lvl="3">
              <a:buFont typeface="Arial" panose="020B0604020202020204" pitchFamily="34" charset="0"/>
              <a:buChar char="•"/>
            </a:pPr>
            <a:r>
              <a:rPr lang="en-AU" sz="2000" dirty="0"/>
              <a:t>000111, 001110, 000101, 000011, 000110 = healthy</a:t>
            </a:r>
          </a:p>
          <a:p>
            <a:pPr>
              <a:buFont typeface="Wingdings" panose="05000000000000000000" pitchFamily="2" charset="2"/>
              <a:buChar char="§"/>
            </a:pPr>
            <a:r>
              <a:rPr lang="en-AU" dirty="0"/>
              <a:t>Train an </a:t>
            </a:r>
            <a:r>
              <a:rPr lang="en-AU" b="1" dirty="0">
                <a:solidFill>
                  <a:srgbClr val="FF0000"/>
                </a:solidFill>
              </a:rPr>
              <a:t>autoencoder</a:t>
            </a:r>
            <a:r>
              <a:rPr lang="en-AU" dirty="0"/>
              <a:t> with six input and six output units, but only two hidden units.</a:t>
            </a:r>
          </a:p>
          <a:p>
            <a:pPr>
              <a:buFont typeface="Wingdings" panose="05000000000000000000" pitchFamily="2" charset="2"/>
              <a:buChar char="§"/>
            </a:pPr>
            <a:r>
              <a:rPr lang="en-AU" dirty="0"/>
              <a:t>After several hundred iterations, the results show that when each of the “sick” samples is presented to the network, one of the two the hidden units (the same unit for each “sick” sample) always exhibits a higher activation value than the other. </a:t>
            </a:r>
          </a:p>
          <a:p>
            <a:pPr>
              <a:buFont typeface="Wingdings" panose="05000000000000000000" pitchFamily="2" charset="2"/>
              <a:buChar char="§"/>
            </a:pPr>
            <a:r>
              <a:rPr lang="en-AU" dirty="0"/>
              <a:t>On the contrary, when a “healthy” sample is presented, the other hidden unit has a higher activation.</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45</a:t>
            </a:fld>
            <a:endParaRPr lang="en-US" altLang="en-US"/>
          </a:p>
        </p:txBody>
      </p:sp>
    </p:spTree>
    <p:extLst>
      <p:ext uri="{BB962C8B-B14F-4D97-AF65-F5344CB8AC3E}">
        <p14:creationId xmlns:p14="http://schemas.microsoft.com/office/powerpoint/2010/main" val="1022116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Restricted Boltzmann Machines</a:t>
            </a:r>
          </a:p>
        </p:txBody>
      </p:sp>
      <p:sp>
        <p:nvSpPr>
          <p:cNvPr id="3" name="Content Placeholder 2"/>
          <p:cNvSpPr>
            <a:spLocks noGrp="1"/>
          </p:cNvSpPr>
          <p:nvPr>
            <p:ph idx="1"/>
          </p:nvPr>
        </p:nvSpPr>
        <p:spPr>
          <a:xfrm>
            <a:off x="533400" y="1981201"/>
            <a:ext cx="7989752" cy="1295400"/>
          </a:xfrm>
        </p:spPr>
        <p:txBody>
          <a:bodyPr/>
          <a:lstStyle/>
          <a:p>
            <a:r>
              <a:rPr lang="en-AU" dirty="0"/>
              <a:t>The next logical step is to look at a </a:t>
            </a:r>
            <a:r>
              <a:rPr lang="en-AU" dirty="0">
                <a:hlinkClick r:id="rId2"/>
              </a:rPr>
              <a:t>Restricted Boltzmann machines</a:t>
            </a:r>
            <a:r>
              <a:rPr lang="en-AU" dirty="0"/>
              <a:t> (RBM), a generative </a:t>
            </a:r>
            <a:r>
              <a:rPr lang="en-AU" dirty="0">
                <a:solidFill>
                  <a:srgbClr val="FF0000"/>
                </a:solidFill>
              </a:rPr>
              <a:t>stochastic neural network </a:t>
            </a:r>
            <a:r>
              <a:rPr lang="en-AU" dirty="0"/>
              <a:t>that can learn a </a:t>
            </a:r>
            <a:r>
              <a:rPr lang="en-AU" dirty="0">
                <a:solidFill>
                  <a:srgbClr val="0070C0"/>
                </a:solidFill>
              </a:rPr>
              <a:t>probability distribution </a:t>
            </a:r>
            <a:r>
              <a:rPr lang="en-AU" dirty="0"/>
              <a:t>over its set of inputs.</a:t>
            </a:r>
          </a:p>
        </p:txBody>
      </p:sp>
      <p:pic>
        <p:nvPicPr>
          <p:cNvPr id="5122" name="Picture 2" descr="In machine learning, Restricted Botlzmann Machines are composed of visible and hidden uni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313934"/>
            <a:ext cx="4419600" cy="356419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46</a:t>
            </a:fld>
            <a:endParaRPr lang="en-US" altLang="en-US" dirty="0"/>
          </a:p>
        </p:txBody>
      </p:sp>
      <p:pic>
        <p:nvPicPr>
          <p:cNvPr id="6" name="Picture 5"/>
          <p:cNvPicPr>
            <a:picLocks noChangeAspect="1"/>
          </p:cNvPicPr>
          <p:nvPr/>
        </p:nvPicPr>
        <p:blipFill>
          <a:blip r:embed="rId4"/>
          <a:stretch>
            <a:fillRect/>
          </a:stretch>
        </p:blipFill>
        <p:spPr>
          <a:xfrm>
            <a:off x="5611059" y="3765559"/>
            <a:ext cx="2912093" cy="2463663"/>
          </a:xfrm>
          <a:prstGeom prst="rect">
            <a:avLst/>
          </a:prstGeom>
        </p:spPr>
      </p:pic>
    </p:spTree>
    <p:extLst>
      <p:ext uri="{BB962C8B-B14F-4D97-AF65-F5344CB8AC3E}">
        <p14:creationId xmlns:p14="http://schemas.microsoft.com/office/powerpoint/2010/main" val="1614463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AU" dirty="0"/>
              <a:t>RBMs are composed of two layers, a hidden layer and a visible layer. </a:t>
            </a:r>
          </a:p>
          <a:p>
            <a:r>
              <a:rPr lang="en-AU" dirty="0"/>
              <a:t>Unlike the feedforward networks, the connections between the visible and hidden layers are undirected (the values can be propagated in both the visible-to-hidden and hidden-to-visible directions) and fully connected. </a:t>
            </a:r>
          </a:p>
          <a:p>
            <a:r>
              <a:rPr lang="en-AU" dirty="0"/>
              <a:t>If any unit has connections with the units in its same layer, then the network is called a Boltzmann Machine (rather than a Restricted Boltzmann Machine) .</a:t>
            </a:r>
          </a:p>
          <a:p>
            <a:r>
              <a:rPr lang="en-AU" dirty="0"/>
              <a:t>The standard RBM has binary hidden and visible units: that is, the unit activation is 0 or 1 under a </a:t>
            </a:r>
            <a:r>
              <a:rPr lang="en-AU" dirty="0">
                <a:hlinkClick r:id="rId2"/>
              </a:rPr>
              <a:t>Bernoulli distribution</a:t>
            </a:r>
            <a:r>
              <a:rPr lang="en-AU" dirty="0"/>
              <a:t>, but there are variants with other </a:t>
            </a:r>
            <a:r>
              <a:rPr lang="en-AU" dirty="0">
                <a:hlinkClick r:id="rId3"/>
              </a:rPr>
              <a:t>non-</a:t>
            </a:r>
            <a:r>
              <a:rPr lang="en-AU" dirty="0" err="1">
                <a:hlinkClick r:id="rId3"/>
              </a:rPr>
              <a:t>linearities</a:t>
            </a:r>
            <a:r>
              <a:rPr lang="en-AU" dirty="0"/>
              <a: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47</a:t>
            </a:fld>
            <a:endParaRPr lang="en-US" altLang="en-US"/>
          </a:p>
        </p:txBody>
      </p:sp>
    </p:spTree>
    <p:extLst>
      <p:ext uri="{BB962C8B-B14F-4D97-AF65-F5344CB8AC3E}">
        <p14:creationId xmlns:p14="http://schemas.microsoft.com/office/powerpoint/2010/main" val="33179971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3732820"/>
            <a:ext cx="2403820" cy="2743850"/>
          </a:xfrm>
          <a:prstGeom prst="rect">
            <a:avLst/>
          </a:prstGeom>
        </p:spPr>
      </p:pic>
      <p:sp>
        <p:nvSpPr>
          <p:cNvPr id="4" name="Title 3"/>
          <p:cNvSpPr>
            <a:spLocks noGrp="1"/>
          </p:cNvSpPr>
          <p:nvPr>
            <p:ph type="title"/>
          </p:nvPr>
        </p:nvSpPr>
        <p:spPr/>
        <p:txBody>
          <a:bodyPr/>
          <a:lstStyle/>
          <a:p>
            <a:r>
              <a:rPr lang="en-AU" dirty="0"/>
              <a:t>Energy of RBMs</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57200" y="1982120"/>
                <a:ext cx="7010400" cy="3630795"/>
              </a:xfrm>
            </p:spPr>
            <p:txBody>
              <a:bodyPr/>
              <a:lstStyle/>
              <a:p>
                <a:r>
                  <a:rPr lang="en-AU" dirty="0"/>
                  <a:t>A joint configuration </a:t>
                </a:r>
                <a14:m>
                  <m:oMath xmlns:m="http://schemas.openxmlformats.org/officeDocument/2006/math">
                    <m:d>
                      <m:dPr>
                        <m:ctrlPr>
                          <a:rPr lang="en-AU" b="0" i="1" smtClean="0">
                            <a:latin typeface="Cambria Math" panose="02040503050406030204" pitchFamily="18" charset="0"/>
                          </a:rPr>
                        </m:ctrlPr>
                      </m:dPr>
                      <m:e>
                        <m:r>
                          <a:rPr lang="en-AU" b="1" i="1" smtClean="0">
                            <a:latin typeface="Cambria Math" panose="02040503050406030204" pitchFamily="18" charset="0"/>
                          </a:rPr>
                          <m:t>𝒗</m:t>
                        </m:r>
                        <m:r>
                          <a:rPr lang="en-AU" b="1" i="1" smtClean="0">
                            <a:latin typeface="Cambria Math" panose="02040503050406030204" pitchFamily="18" charset="0"/>
                          </a:rPr>
                          <m:t>,</m:t>
                        </m:r>
                        <m:r>
                          <a:rPr lang="en-AU" b="1" i="1" smtClean="0">
                            <a:latin typeface="Cambria Math" panose="02040503050406030204" pitchFamily="18" charset="0"/>
                          </a:rPr>
                          <m:t>𝒉</m:t>
                        </m:r>
                      </m:e>
                    </m:d>
                  </m:oMath>
                </a14:m>
                <a:r>
                  <a:rPr lang="en-AU" dirty="0"/>
                  <a:t> of the visible and hidden units has an energy given by:</a:t>
                </a:r>
              </a:p>
              <a:p>
                <a:pPr marL="0" indent="0">
                  <a:buNone/>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𝐸</m:t>
                      </m:r>
                      <m:d>
                        <m:dPr>
                          <m:ctrlPr>
                            <a:rPr lang="en-AU" b="0" i="1" smtClean="0">
                              <a:latin typeface="Cambria Math" panose="02040503050406030204" pitchFamily="18" charset="0"/>
                            </a:rPr>
                          </m:ctrlPr>
                        </m:dPr>
                        <m:e>
                          <m: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h</m:t>
                          </m:r>
                        </m:e>
                      </m:d>
                      <m:r>
                        <a:rPr lang="en-AU" b="0" i="1" smtClean="0">
                          <a:latin typeface="Cambria Math" panose="02040503050406030204" pitchFamily="18" charset="0"/>
                        </a:rPr>
                        <m:t>=−</m:t>
                      </m:r>
                      <m:nary>
                        <m:naryPr>
                          <m:chr m:val="∑"/>
                          <m:supHide m:val="on"/>
                          <m:ctrlPr>
                            <a:rPr lang="en-AU" b="0" i="1" smtClean="0">
                              <a:latin typeface="Cambria Math" panose="02040503050406030204" pitchFamily="18" charset="0"/>
                            </a:rPr>
                          </m:ctrlPr>
                        </m:naryPr>
                        <m:sub>
                          <m:r>
                            <m:rPr>
                              <m:brk m:alnAt="7"/>
                            </m:rPr>
                            <a:rPr lang="en-AU" b="0" i="1" smtClean="0">
                              <a:latin typeface="Cambria Math" panose="02040503050406030204" pitchFamily="18" charset="0"/>
                            </a:rPr>
                            <m:t>𝑖</m:t>
                          </m:r>
                          <m:r>
                            <a:rPr lang="en-AU" b="0" i="1" smtClean="0">
                              <a:latin typeface="Cambria Math" panose="02040503050406030204" pitchFamily="18" charset="0"/>
                            </a:rPr>
                            <m:t>∈</m:t>
                          </m:r>
                          <m:r>
                            <a:rPr lang="en-AU" b="0" i="1" smtClean="0">
                              <a:latin typeface="Cambria Math" panose="02040503050406030204" pitchFamily="18" charset="0"/>
                            </a:rPr>
                            <m:t>𝑣𝑖𝑠𝑖𝑏𝑙𝑒</m:t>
                          </m:r>
                        </m:sub>
                        <m:sup/>
                        <m:e>
                          <m:sSub>
                            <m:sSubPr>
                              <m:ctrlPr>
                                <a:rPr lang="en-AU" b="0" i="1" smtClean="0">
                                  <a:latin typeface="Cambria Math" panose="02040503050406030204" pitchFamily="18" charset="0"/>
                                </a:rPr>
                              </m:ctrlPr>
                            </m:sSubPr>
                            <m:e>
                              <m:r>
                                <a:rPr lang="en-AU" b="0" i="1" smtClean="0">
                                  <a:latin typeface="Cambria Math" panose="02040503050406030204" pitchFamily="18" charset="0"/>
                                </a:rPr>
                                <m:t>𝑎</m:t>
                              </m:r>
                            </m:e>
                            <m:sub>
                              <m:r>
                                <a:rPr lang="en-AU" b="0" i="1" smtClean="0">
                                  <a:latin typeface="Cambria Math" panose="02040503050406030204" pitchFamily="18" charset="0"/>
                                </a:rPr>
                                <m:t>𝑖</m:t>
                              </m:r>
                            </m:sub>
                          </m:sSub>
                          <m:sSub>
                            <m:sSubPr>
                              <m:ctrlPr>
                                <a:rPr lang="en-AU" b="0" i="1" smtClean="0">
                                  <a:latin typeface="Cambria Math" panose="02040503050406030204" pitchFamily="18" charset="0"/>
                                </a:rPr>
                              </m:ctrlPr>
                            </m:sSubPr>
                            <m:e>
                              <m:r>
                                <a:rPr lang="en-AU" b="0" i="1" smtClean="0">
                                  <a:latin typeface="Cambria Math" panose="02040503050406030204" pitchFamily="18" charset="0"/>
                                </a:rPr>
                                <m:t>𝑣</m:t>
                              </m:r>
                            </m:e>
                            <m:sub>
                              <m:r>
                                <a:rPr lang="en-AU" b="0" i="1" smtClean="0">
                                  <a:latin typeface="Cambria Math" panose="02040503050406030204" pitchFamily="18" charset="0"/>
                                </a:rPr>
                                <m:t>𝑖</m:t>
                              </m:r>
                            </m:sub>
                          </m:sSub>
                        </m:e>
                      </m:nary>
                      <m:r>
                        <a:rPr lang="en-AU" i="1">
                          <a:latin typeface="Cambria Math" panose="02040503050406030204" pitchFamily="18" charset="0"/>
                        </a:rPr>
                        <m:t>−</m:t>
                      </m:r>
                      <m:nary>
                        <m:naryPr>
                          <m:chr m:val="∑"/>
                          <m:supHide m:val="on"/>
                          <m:ctrlPr>
                            <a:rPr lang="en-AU" i="1">
                              <a:latin typeface="Cambria Math" panose="02040503050406030204" pitchFamily="18" charset="0"/>
                            </a:rPr>
                          </m:ctrlPr>
                        </m:naryPr>
                        <m:sub>
                          <m:r>
                            <m:rPr>
                              <m:brk m:alnAt="7"/>
                            </m:rPr>
                            <a:rPr lang="en-AU" i="1">
                              <a:latin typeface="Cambria Math" panose="02040503050406030204" pitchFamily="18" charset="0"/>
                            </a:rPr>
                            <m:t>𝑖</m:t>
                          </m:r>
                          <m:r>
                            <a:rPr lang="en-AU" i="1">
                              <a:latin typeface="Cambria Math" panose="02040503050406030204" pitchFamily="18" charset="0"/>
                            </a:rPr>
                            <m:t>∈</m:t>
                          </m:r>
                          <m:r>
                            <a:rPr lang="en-AU" b="0" i="1" smtClean="0">
                              <a:latin typeface="Cambria Math" panose="02040503050406030204" pitchFamily="18" charset="0"/>
                            </a:rPr>
                            <m:t>h𝑖𝑑𝑑𝑒𝑛</m:t>
                          </m:r>
                        </m:sub>
                        <m:sup/>
                        <m:e>
                          <m:sSub>
                            <m:sSubPr>
                              <m:ctrlPr>
                                <a:rPr lang="en-AU" b="0" i="1" smtClean="0">
                                  <a:latin typeface="Cambria Math" panose="02040503050406030204" pitchFamily="18" charset="0"/>
                                </a:rPr>
                              </m:ctrlPr>
                            </m:sSubPr>
                            <m:e>
                              <m:r>
                                <a:rPr lang="en-AU" b="0" i="1" smtClean="0">
                                  <a:latin typeface="Cambria Math" panose="02040503050406030204" pitchFamily="18" charset="0"/>
                                </a:rPr>
                                <m:t>𝑏</m:t>
                              </m:r>
                            </m:e>
                            <m:sub>
                              <m:r>
                                <a:rPr lang="en-AU" b="0" i="1" smtClean="0">
                                  <a:latin typeface="Cambria Math" panose="02040503050406030204" pitchFamily="18" charset="0"/>
                                </a:rPr>
                                <m:t>𝑗</m:t>
                              </m:r>
                            </m:sub>
                          </m:sSub>
                          <m:sSub>
                            <m:sSubPr>
                              <m:ctrlPr>
                                <a:rPr lang="en-AU" b="0" i="1" smtClean="0">
                                  <a:latin typeface="Cambria Math" panose="02040503050406030204" pitchFamily="18" charset="0"/>
                                </a:rPr>
                              </m:ctrlPr>
                            </m:sSubPr>
                            <m:e>
                              <m:r>
                                <a:rPr lang="en-AU" b="0" i="1" smtClean="0">
                                  <a:latin typeface="Cambria Math" panose="02040503050406030204" pitchFamily="18" charset="0"/>
                                </a:rPr>
                                <m:t>h</m:t>
                              </m:r>
                            </m:e>
                            <m:sub>
                              <m:r>
                                <a:rPr lang="en-AU" b="0" i="1" smtClean="0">
                                  <a:latin typeface="Cambria Math" panose="02040503050406030204" pitchFamily="18" charset="0"/>
                                </a:rPr>
                                <m:t>𝑗</m:t>
                              </m:r>
                            </m:sub>
                          </m:sSub>
                        </m:e>
                      </m:nary>
                      <m:r>
                        <a:rPr lang="en-AU" b="0" i="1" smtClean="0">
                          <a:latin typeface="Cambria Math" panose="02040503050406030204" pitchFamily="18" charset="0"/>
                        </a:rPr>
                        <m:t>−</m:t>
                      </m:r>
                      <m:nary>
                        <m:naryPr>
                          <m:chr m:val="∑"/>
                          <m:supHide m:val="on"/>
                          <m:ctrlPr>
                            <a:rPr lang="en-AU" i="1">
                              <a:latin typeface="Cambria Math" panose="02040503050406030204" pitchFamily="18" charset="0"/>
                            </a:rPr>
                          </m:ctrlPr>
                        </m:naryPr>
                        <m:sub>
                          <m:r>
                            <m:rPr>
                              <m:brk m:alnAt="7"/>
                            </m:rPr>
                            <a:rPr lang="en-AU" i="1">
                              <a:latin typeface="Cambria Math" panose="02040503050406030204" pitchFamily="18" charset="0"/>
                            </a:rPr>
                            <m:t>𝑖</m:t>
                          </m:r>
                          <m:r>
                            <a:rPr lang="en-AU" b="0" i="1" smtClean="0">
                              <a:latin typeface="Cambria Math" panose="02040503050406030204" pitchFamily="18" charset="0"/>
                            </a:rPr>
                            <m:t>,</m:t>
                          </m:r>
                          <m:r>
                            <a:rPr lang="en-AU" b="0" i="1" smtClean="0">
                              <a:latin typeface="Cambria Math" panose="02040503050406030204" pitchFamily="18" charset="0"/>
                            </a:rPr>
                            <m:t>𝑗</m:t>
                          </m:r>
                        </m:sub>
                        <m:sup/>
                        <m:e>
                          <m:sSub>
                            <m:sSubPr>
                              <m:ctrlPr>
                                <a:rPr lang="en-AU" i="1">
                                  <a:latin typeface="Cambria Math" panose="02040503050406030204" pitchFamily="18" charset="0"/>
                                </a:rPr>
                              </m:ctrlPr>
                            </m:sSubPr>
                            <m:e>
                              <m:r>
                                <a:rPr lang="en-AU" i="1">
                                  <a:latin typeface="Cambria Math" panose="02040503050406030204" pitchFamily="18" charset="0"/>
                                </a:rPr>
                                <m:t>𝑣</m:t>
                              </m:r>
                            </m:e>
                            <m:sub>
                              <m:r>
                                <a:rPr lang="en-AU" i="1">
                                  <a:latin typeface="Cambria Math" panose="02040503050406030204" pitchFamily="18" charset="0"/>
                                </a:rPr>
                                <m:t>𝑖</m:t>
                              </m:r>
                            </m:sub>
                          </m:sSub>
                          <m:sSub>
                            <m:sSubPr>
                              <m:ctrlPr>
                                <a:rPr lang="en-AU" b="0" i="1" smtClean="0">
                                  <a:latin typeface="Cambria Math" panose="02040503050406030204" pitchFamily="18" charset="0"/>
                                </a:rPr>
                              </m:ctrlPr>
                            </m:sSubPr>
                            <m:e>
                              <m:r>
                                <a:rPr lang="en-AU" b="0" i="1" smtClean="0">
                                  <a:latin typeface="Cambria Math" panose="02040503050406030204" pitchFamily="18" charset="0"/>
                                </a:rPr>
                                <m:t>h</m:t>
                              </m:r>
                            </m:e>
                            <m:sub>
                              <m:r>
                                <a:rPr lang="en-AU" b="0" i="1" smtClean="0">
                                  <a:latin typeface="Cambria Math" panose="02040503050406030204" pitchFamily="18" charset="0"/>
                                </a:rPr>
                                <m:t>𝑗</m:t>
                              </m:r>
                            </m:sub>
                          </m:sSub>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𝑖𝑗</m:t>
                              </m:r>
                            </m:sub>
                          </m:sSub>
                        </m:e>
                      </m:nary>
                    </m:oMath>
                  </m:oMathPara>
                </a14:m>
                <a:endParaRPr lang="en-AU" sz="3200" dirty="0"/>
              </a:p>
              <a:p>
                <a:pPr marL="0" indent="0">
                  <a:buNone/>
                </a:pPr>
                <a:r>
                  <a:rPr lang="en-AU" dirty="0"/>
                  <a:t> where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𝑣</m:t>
                        </m:r>
                      </m:e>
                      <m:sub>
                        <m:r>
                          <a:rPr lang="en-AU" b="0" i="1" smtClean="0">
                            <a:latin typeface="Cambria Math" panose="02040503050406030204" pitchFamily="18" charset="0"/>
                          </a:rPr>
                          <m:t>𝑖</m:t>
                        </m:r>
                      </m:sub>
                    </m:sSub>
                  </m:oMath>
                </a14:m>
                <a:r>
                  <a:rPr lang="en-AU" dirty="0"/>
                  <a:t> ,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h</m:t>
                        </m:r>
                      </m:e>
                      <m:sub>
                        <m:r>
                          <a:rPr lang="en-AU" b="0" i="1" smtClean="0">
                            <a:latin typeface="Cambria Math" panose="02040503050406030204" pitchFamily="18" charset="0"/>
                          </a:rPr>
                          <m:t>𝑗</m:t>
                        </m:r>
                      </m:sub>
                    </m:sSub>
                  </m:oMath>
                </a14:m>
                <a:r>
                  <a:rPr lang="en-AU" dirty="0"/>
                  <a:t> are the binary states of visible </a:t>
                </a:r>
              </a:p>
              <a:p>
                <a:pPr marL="0" indent="0">
                  <a:buNone/>
                </a:pPr>
                <a:r>
                  <a:rPr lang="en-AU" dirty="0"/>
                  <a:t>unit </a:t>
                </a:r>
                <a:r>
                  <a:rPr lang="en-AU" dirty="0" err="1"/>
                  <a:t>i</a:t>
                </a:r>
                <a:r>
                  <a:rPr lang="en-AU" dirty="0"/>
                  <a:t> and  hidden unit j,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𝑎</m:t>
                        </m:r>
                      </m:e>
                      <m:sub>
                        <m:r>
                          <a:rPr lang="en-AU" b="0" i="1" smtClean="0">
                            <a:latin typeface="Cambria Math" panose="02040503050406030204" pitchFamily="18" charset="0"/>
                          </a:rPr>
                          <m:t>𝑖</m:t>
                        </m:r>
                      </m:sub>
                    </m:sSub>
                  </m:oMath>
                </a14:m>
                <a:r>
                  <a:rPr lang="en-AU" dirty="0"/>
                  <a:t> and </a:t>
                </a:r>
                <a14:m>
                  <m:oMath xmlns:m="http://schemas.openxmlformats.org/officeDocument/2006/math">
                    <m:sSub>
                      <m:sSubPr>
                        <m:ctrlPr>
                          <a:rPr lang="en-AU" i="1">
                            <a:latin typeface="Cambria Math" panose="02040503050406030204" pitchFamily="18" charset="0"/>
                          </a:rPr>
                        </m:ctrlPr>
                      </m:sSubPr>
                      <m:e>
                        <m:r>
                          <a:rPr lang="en-AU" b="0" i="1" smtClean="0">
                            <a:latin typeface="Cambria Math" panose="02040503050406030204" pitchFamily="18" charset="0"/>
                          </a:rPr>
                          <m:t>𝑏</m:t>
                        </m:r>
                      </m:e>
                      <m:sub>
                        <m:r>
                          <a:rPr lang="en-AU" b="0" i="1" smtClean="0">
                            <a:latin typeface="Cambria Math" panose="02040503050406030204" pitchFamily="18" charset="0"/>
                          </a:rPr>
                          <m:t>𝑗</m:t>
                        </m:r>
                      </m:sub>
                    </m:sSub>
                    <m:r>
                      <a:rPr lang="en-AU" b="0" i="1" smtClean="0">
                        <a:latin typeface="Cambria Math" panose="02040503050406030204" pitchFamily="18" charset="0"/>
                      </a:rPr>
                      <m:t> </m:t>
                    </m:r>
                  </m:oMath>
                </a14:m>
                <a:r>
                  <a:rPr lang="en-AU" dirty="0"/>
                  <a:t>are </a:t>
                </a:r>
              </a:p>
              <a:p>
                <a:pPr marL="0" indent="0">
                  <a:buNone/>
                </a:pPr>
                <a:r>
                  <a:rPr lang="en-AU" dirty="0"/>
                  <a:t>their biases and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𝑤</m:t>
                        </m:r>
                      </m:e>
                      <m:sub>
                        <m:r>
                          <a:rPr lang="en-AU" b="0" i="1" smtClean="0">
                            <a:latin typeface="Cambria Math" panose="02040503050406030204" pitchFamily="18" charset="0"/>
                          </a:rPr>
                          <m:t>𝑖𝑗</m:t>
                        </m:r>
                      </m:sub>
                    </m:sSub>
                  </m:oMath>
                </a14:m>
                <a:r>
                  <a:rPr lang="en-AU" dirty="0"/>
                  <a:t> is the weight between them.</a:t>
                </a:r>
              </a:p>
              <a:p>
                <a:endParaRPr lang="en-AU"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57200" y="1982120"/>
                <a:ext cx="7010400" cy="3630795"/>
              </a:xfrm>
              <a:blipFill rotWithShape="0">
                <a:blip r:embed="rId3"/>
                <a:stretch>
                  <a:fillRect l="-1304" t="-1342" r="-1391"/>
                </a:stretch>
              </a:blipFill>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48</a:t>
            </a:fld>
            <a:endParaRPr lang="en-US" altLang="en-US"/>
          </a:p>
        </p:txBody>
      </p:sp>
    </p:spTree>
    <p:extLst>
      <p:ext uri="{BB962C8B-B14F-4D97-AF65-F5344CB8AC3E}">
        <p14:creationId xmlns:p14="http://schemas.microsoft.com/office/powerpoint/2010/main" val="4203037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49</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AU" dirty="0"/>
                  <a:t>The main functions of RBMs</a:t>
                </a:r>
              </a:p>
              <a:p>
                <a:pPr marL="457200" indent="-457200">
                  <a:buFont typeface="+mj-lt"/>
                  <a:buAutoNum type="arabicPeriod"/>
                </a:pPr>
                <a:r>
                  <a:rPr lang="en-AU" dirty="0"/>
                  <a:t>Encoding the data or reducing the dimensionality (unsupervised learning) for classification or regression (supervised learning) .</a:t>
                </a:r>
              </a:p>
              <a:p>
                <a:pPr marL="457200" indent="-457200">
                  <a:buFont typeface="+mj-lt"/>
                  <a:buAutoNum type="arabicPeriod"/>
                </a:pPr>
                <a:r>
                  <a:rPr lang="en-AU" dirty="0"/>
                  <a:t>Initiating the weights and biases of multiple layers neural network (BP) to avoid pool local minima.</a:t>
                </a:r>
              </a:p>
              <a:p>
                <a:pPr marL="457200" indent="-457200">
                  <a:buFont typeface="+mj-lt"/>
                  <a:buAutoNum type="arabicPeriod"/>
                </a:pPr>
                <a:r>
                  <a:rPr lang="en-AU" dirty="0"/>
                  <a:t>Estimating the joint probability </a:t>
                </a:r>
                <a14:m>
                  <m:oMath xmlns:m="http://schemas.openxmlformats.org/officeDocument/2006/math">
                    <m:r>
                      <a:rPr lang="en-AU" i="1" dirty="0" smtClean="0">
                        <a:latin typeface="Cambria Math" panose="02040503050406030204" pitchFamily="18" charset="0"/>
                      </a:rPr>
                      <m:t>𝑝</m:t>
                    </m:r>
                    <m:d>
                      <m:dPr>
                        <m:ctrlPr>
                          <a:rPr lang="en-AU" i="1" dirty="0" smtClean="0">
                            <a:latin typeface="Cambria Math" panose="02040503050406030204" pitchFamily="18" charset="0"/>
                          </a:rPr>
                        </m:ctrlPr>
                      </m:dPr>
                      <m:e>
                        <m:r>
                          <a:rPr lang="en-AU" i="1" dirty="0" smtClean="0">
                            <a:latin typeface="Cambria Math" panose="02040503050406030204" pitchFamily="18" charset="0"/>
                          </a:rPr>
                          <m:t>𝑣</m:t>
                        </m:r>
                        <m:r>
                          <a:rPr lang="en-AU" i="1" dirty="0" smtClean="0">
                            <a:latin typeface="Cambria Math" panose="02040503050406030204" pitchFamily="18" charset="0"/>
                          </a:rPr>
                          <m:t>, </m:t>
                        </m:r>
                        <m:r>
                          <a:rPr lang="en-AU" i="1" dirty="0" smtClean="0">
                            <a:latin typeface="Cambria Math" panose="02040503050406030204" pitchFamily="18" charset="0"/>
                          </a:rPr>
                          <m:t>h</m:t>
                        </m:r>
                      </m:e>
                    </m:d>
                    <m:r>
                      <a:rPr lang="en-AU" i="1" dirty="0" smtClean="0">
                        <a:latin typeface="Cambria Math" panose="02040503050406030204" pitchFamily="18" charset="0"/>
                      </a:rPr>
                      <m:t>.</m:t>
                    </m:r>
                  </m:oMath>
                </a14:m>
                <a:endParaRPr lang="en-AU" dirty="0"/>
              </a:p>
              <a:p>
                <a:pPr marL="457200" indent="-457200">
                  <a:buFont typeface="+mj-lt"/>
                  <a:buAutoNum type="arabicPeriod"/>
                </a:pPr>
                <a:r>
                  <a:rPr lang="en-AU" dirty="0"/>
                  <a:t>Calculating the conditional probability </a:t>
                </a:r>
                <a14:m>
                  <m:oMath xmlns:m="http://schemas.openxmlformats.org/officeDocument/2006/math">
                    <m:r>
                      <a:rPr lang="en-AU" i="1" dirty="0" smtClean="0">
                        <a:latin typeface="Cambria Math" panose="02040503050406030204" pitchFamily="18" charset="0"/>
                      </a:rPr>
                      <m:t>𝑝</m:t>
                    </m:r>
                    <m:d>
                      <m:dPr>
                        <m:ctrlPr>
                          <a:rPr lang="en-AU" i="1" dirty="0" smtClean="0">
                            <a:latin typeface="Cambria Math" panose="02040503050406030204" pitchFamily="18" charset="0"/>
                          </a:rPr>
                        </m:ctrlPr>
                      </m:dPr>
                      <m:e>
                        <m:r>
                          <a:rPr lang="en-AU" i="1" dirty="0" err="1" smtClean="0">
                            <a:latin typeface="Cambria Math" panose="02040503050406030204" pitchFamily="18" charset="0"/>
                          </a:rPr>
                          <m:t>h</m:t>
                        </m:r>
                      </m:e>
                      <m:e>
                        <m:r>
                          <a:rPr lang="en-AU" i="1" dirty="0" err="1" smtClean="0">
                            <a:latin typeface="Cambria Math" panose="02040503050406030204" pitchFamily="18" charset="0"/>
                          </a:rPr>
                          <m:t>𝑣</m:t>
                        </m:r>
                      </m:e>
                    </m:d>
                    <m:r>
                      <a:rPr lang="en-AU" b="0" i="1" dirty="0" smtClean="0">
                        <a:latin typeface="Cambria Math" panose="02040503050406030204" pitchFamily="18" charset="0"/>
                      </a:rPr>
                      <m:t>,</m:t>
                    </m:r>
                  </m:oMath>
                </a14:m>
                <a:r>
                  <a:rPr lang="en-AU" dirty="0"/>
                  <a:t> if v is sample, h is label, like a discriminative model.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839" t="-957"/>
                </a:stretch>
              </a:blipFill>
            </p:spPr>
            <p:txBody>
              <a:bodyPr/>
              <a:lstStyle/>
              <a:p>
                <a:r>
                  <a:rPr lang="en-AU">
                    <a:noFill/>
                  </a:rPr>
                  <a:t> </a:t>
                </a:r>
              </a:p>
            </p:txBody>
          </p:sp>
        </mc:Fallback>
      </mc:AlternateContent>
    </p:spTree>
    <p:extLst>
      <p:ext uri="{BB962C8B-B14F-4D97-AF65-F5344CB8AC3E}">
        <p14:creationId xmlns:p14="http://schemas.microsoft.com/office/powerpoint/2010/main" val="1462744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50</a:t>
            </a:fld>
            <a:endParaRPr lang="en-US" alt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99811" y="762000"/>
                <a:ext cx="8105608" cy="5562600"/>
              </a:xfrm>
            </p:spPr>
            <p:txBody>
              <a:bodyPr/>
              <a:lstStyle/>
              <a:p>
                <a:r>
                  <a:rPr lang="en-AU" dirty="0"/>
                  <a:t>The network assigns a probability to every possible pair of a visible and a hidden vector via this energy function.</a:t>
                </a:r>
              </a:p>
              <a:p>
                <a:pPr marL="0" indent="0">
                  <a:buNone/>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𝑝</m:t>
                      </m:r>
                      <m:d>
                        <m:dPr>
                          <m:ctrlPr>
                            <a:rPr lang="en-AU" b="0" i="1" smtClean="0">
                              <a:latin typeface="Cambria Math" panose="02040503050406030204" pitchFamily="18" charset="0"/>
                            </a:rPr>
                          </m:ctrlPr>
                        </m:dPr>
                        <m:e>
                          <m: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h</m:t>
                          </m:r>
                        </m:e>
                      </m:d>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𝑍</m:t>
                          </m:r>
                        </m:den>
                      </m:f>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m:t>
                          </m:r>
                          <m:r>
                            <a:rPr lang="en-AU" b="0" i="1" smtClean="0">
                              <a:latin typeface="Cambria Math" panose="02040503050406030204" pitchFamily="18" charset="0"/>
                            </a:rPr>
                            <m:t>𝐸</m:t>
                          </m:r>
                          <m:r>
                            <a:rPr lang="en-AU" b="0" i="1" smtClean="0">
                              <a:latin typeface="Cambria Math" panose="02040503050406030204" pitchFamily="18" charset="0"/>
                            </a:rPr>
                            <m:t>(</m:t>
                          </m:r>
                          <m: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h</m:t>
                          </m:r>
                          <m:r>
                            <a:rPr lang="en-AU" b="0" i="1" smtClean="0">
                              <a:latin typeface="Cambria Math" panose="02040503050406030204" pitchFamily="18" charset="0"/>
                            </a:rPr>
                            <m:t>)</m:t>
                          </m:r>
                        </m:sup>
                      </m:sSup>
                    </m:oMath>
                  </m:oMathPara>
                </a14:m>
                <a:endParaRPr lang="en-AU" dirty="0"/>
              </a:p>
              <a:p>
                <a:pPr marL="0" indent="0">
                  <a:buNone/>
                </a:pPr>
                <a:r>
                  <a:rPr lang="en-AU" dirty="0"/>
                  <a:t> where the “</a:t>
                </a:r>
                <a:r>
                  <a:rPr lang="en-AU" dirty="0">
                    <a:solidFill>
                      <a:srgbClr val="0070C0"/>
                    </a:solidFill>
                  </a:rPr>
                  <a:t>partition function</a:t>
                </a:r>
                <a:r>
                  <a:rPr lang="en-AU" dirty="0"/>
                  <a:t>”, Z is given by summing over all possible pairs of visible and hidden vectors.</a:t>
                </a:r>
              </a:p>
              <a:p>
                <a:pPr marL="0" indent="0">
                  <a:buNone/>
                </a:pPr>
                <a14:m>
                  <m:oMathPara xmlns:m="http://schemas.openxmlformats.org/officeDocument/2006/math">
                    <m:oMathParaPr>
                      <m:jc m:val="center"/>
                    </m:oMathParaPr>
                    <m:oMath xmlns:m="http://schemas.openxmlformats.org/officeDocument/2006/math">
                      <m:r>
                        <a:rPr lang="en-AU" b="0" i="1" smtClean="0">
                          <a:latin typeface="Cambria Math" panose="02040503050406030204" pitchFamily="18" charset="0"/>
                        </a:rPr>
                        <m:t>𝑍</m:t>
                      </m:r>
                      <m:r>
                        <a:rPr lang="en-AU" b="0" i="1" smtClean="0">
                          <a:latin typeface="Cambria Math" panose="02040503050406030204" pitchFamily="18" charset="0"/>
                        </a:rPr>
                        <m:t>=</m:t>
                      </m:r>
                      <m:nary>
                        <m:naryPr>
                          <m:chr m:val="∑"/>
                          <m:supHide m:val="on"/>
                          <m:ctrlPr>
                            <a:rPr lang="en-AU" b="0" i="1" smtClean="0">
                              <a:latin typeface="Cambria Math" panose="02040503050406030204" pitchFamily="18" charset="0"/>
                            </a:rPr>
                          </m:ctrlPr>
                        </m:naryPr>
                        <m:sub>
                          <m:r>
                            <m:rPr>
                              <m:brk m:alnAt="7"/>
                            </m:rP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h</m:t>
                          </m:r>
                        </m:sub>
                        <m:sup/>
                        <m:e>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m:t>
                              </m:r>
                              <m:r>
                                <a:rPr lang="en-AU" b="0" i="1" smtClean="0">
                                  <a:latin typeface="Cambria Math" panose="02040503050406030204" pitchFamily="18" charset="0"/>
                                </a:rPr>
                                <m:t>𝐸</m:t>
                              </m:r>
                              <m:d>
                                <m:dPr>
                                  <m:ctrlPr>
                                    <a:rPr lang="en-AU" b="0" i="1" smtClean="0">
                                      <a:latin typeface="Cambria Math" panose="02040503050406030204" pitchFamily="18" charset="0"/>
                                    </a:rPr>
                                  </m:ctrlPr>
                                </m:dPr>
                                <m:e>
                                  <m: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h</m:t>
                                  </m:r>
                                </m:e>
                              </m:d>
                            </m:sup>
                          </m:sSup>
                        </m:e>
                      </m:nary>
                    </m:oMath>
                  </m:oMathPara>
                </a14:m>
                <a:endParaRPr lang="en-AU" dirty="0"/>
              </a:p>
              <a:p>
                <a:r>
                  <a:rPr lang="en-AU" dirty="0"/>
                  <a:t>The probability that the network assigns to a training sample can be raised by adjusting the weights and biases to lower the energy of the sample and to raise the energy of other samples. Especially those that have low energies and therefore make a big contribution the partition function.</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99811" y="762000"/>
                <a:ext cx="8105608" cy="5562600"/>
              </a:xfrm>
              <a:blipFill rotWithShape="0">
                <a:blip r:embed="rId2"/>
                <a:stretch>
                  <a:fillRect l="-1203" t="-876" r="-977" b="-219"/>
                </a:stretch>
              </a:blipFill>
            </p:spPr>
            <p:txBody>
              <a:bodyPr/>
              <a:lstStyle/>
              <a:p>
                <a:r>
                  <a:rPr lang="en-AU">
                    <a:noFill/>
                  </a:rPr>
                  <a:t> </a:t>
                </a:r>
              </a:p>
            </p:txBody>
          </p:sp>
        </mc:Fallback>
      </mc:AlternateContent>
    </p:spTree>
    <p:extLst>
      <p:ext uri="{BB962C8B-B14F-4D97-AF65-F5344CB8AC3E}">
        <p14:creationId xmlns:p14="http://schemas.microsoft.com/office/powerpoint/2010/main" val="3606222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51</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43780" y="2320525"/>
                <a:ext cx="7989752" cy="3352799"/>
              </a:xfrm>
            </p:spPr>
            <p:txBody>
              <a:bodyPr/>
              <a:lstStyle/>
              <a:p>
                <a:pPr marL="0" indent="0" algn="ctr">
                  <a:buNone/>
                </a:pPr>
                <a14:m>
                  <m:oMath xmlns:m="http://schemas.openxmlformats.org/officeDocument/2006/math">
                    <m:r>
                      <a:rPr lang="en-AU" b="0" i="1" smtClean="0">
                        <a:latin typeface="Cambria Math" panose="02040503050406030204" pitchFamily="18" charset="0"/>
                      </a:rPr>
                      <m:t>𝑝</m:t>
                    </m:r>
                    <m:d>
                      <m:dPr>
                        <m:ctrlPr>
                          <a:rPr lang="en-AU" b="0" i="1" smtClean="0">
                            <a:latin typeface="Cambria Math" panose="02040503050406030204" pitchFamily="18" charset="0"/>
                          </a:rPr>
                        </m:ctrlPr>
                      </m:dPr>
                      <m:e>
                        <m:r>
                          <a:rPr lang="en-AU" b="0" i="1" smtClean="0">
                            <a:latin typeface="Cambria Math" panose="02040503050406030204" pitchFamily="18" charset="0"/>
                          </a:rPr>
                          <m:t>h</m:t>
                        </m:r>
                        <m:r>
                          <a:rPr lang="en-AU" b="0" i="1" smtClean="0">
                            <a:latin typeface="Cambria Math" panose="02040503050406030204" pitchFamily="18" charset="0"/>
                          </a:rPr>
                          <m:t>|</m:t>
                        </m:r>
                        <m:r>
                          <a:rPr lang="en-AU" b="0" i="1" smtClean="0">
                            <a:latin typeface="Cambria Math" panose="02040503050406030204" pitchFamily="18" charset="0"/>
                          </a:rPr>
                          <m:t>𝑣</m:t>
                        </m:r>
                      </m:e>
                    </m:d>
                    <m:r>
                      <a:rPr lang="en-AU" b="0" i="1" smtClean="0">
                        <a:latin typeface="Cambria Math" panose="02040503050406030204" pitchFamily="18" charset="0"/>
                      </a:rPr>
                      <m:t>=</m:t>
                    </m:r>
                    <m:nary>
                      <m:naryPr>
                        <m:chr m:val="∏"/>
                        <m:supHide m:val="on"/>
                        <m:ctrlPr>
                          <a:rPr lang="en-AU" b="0" i="1" smtClean="0">
                            <a:latin typeface="Cambria Math" panose="02040503050406030204" pitchFamily="18" charset="0"/>
                          </a:rPr>
                        </m:ctrlPr>
                      </m:naryPr>
                      <m:sub>
                        <m:r>
                          <m:rPr>
                            <m:brk m:alnAt="7"/>
                          </m:rPr>
                          <a:rPr lang="en-AU" b="0" i="1" smtClean="0">
                            <a:latin typeface="Cambria Math" panose="02040503050406030204" pitchFamily="18" charset="0"/>
                          </a:rPr>
                          <m:t>𝑗</m:t>
                        </m:r>
                      </m:sub>
                      <m:sup/>
                      <m:e>
                        <m:r>
                          <a:rPr lang="en-AU" b="0" i="1" smtClean="0">
                            <a:latin typeface="Cambria Math" panose="02040503050406030204" pitchFamily="18" charset="0"/>
                          </a:rPr>
                          <m:t>𝑝</m:t>
                        </m:r>
                        <m:d>
                          <m:dPr>
                            <m:ctrlPr>
                              <a:rPr lang="en-AU" b="0" i="1" smtClean="0">
                                <a:latin typeface="Cambria Math" panose="02040503050406030204" pitchFamily="18" charset="0"/>
                              </a:rPr>
                            </m:ctrlPr>
                          </m:dPr>
                          <m:e>
                            <m:sSub>
                              <m:sSubPr>
                                <m:ctrlPr>
                                  <a:rPr lang="en-AU" b="0" i="1" smtClean="0">
                                    <a:latin typeface="Cambria Math" panose="02040503050406030204" pitchFamily="18" charset="0"/>
                                  </a:rPr>
                                </m:ctrlPr>
                              </m:sSubPr>
                              <m:e>
                                <m:r>
                                  <a:rPr lang="en-AU" b="0" i="1" smtClean="0">
                                    <a:latin typeface="Cambria Math" panose="02040503050406030204" pitchFamily="18" charset="0"/>
                                  </a:rPr>
                                  <m:t>h</m:t>
                                </m:r>
                              </m:e>
                              <m:sub>
                                <m:r>
                                  <a:rPr lang="en-AU" b="0" i="1" smtClean="0">
                                    <a:latin typeface="Cambria Math" panose="02040503050406030204" pitchFamily="18" charset="0"/>
                                  </a:rPr>
                                  <m:t>𝑗</m:t>
                                </m:r>
                              </m:sub>
                            </m:sSub>
                            <m:r>
                              <a:rPr lang="en-AU" b="0" i="1" smtClean="0">
                                <a:latin typeface="Cambria Math" panose="02040503050406030204" pitchFamily="18" charset="0"/>
                              </a:rPr>
                              <m:t>|</m:t>
                            </m:r>
                            <m:r>
                              <a:rPr lang="en-AU" b="0" i="1" smtClean="0">
                                <a:latin typeface="Cambria Math" panose="02040503050406030204" pitchFamily="18" charset="0"/>
                              </a:rPr>
                              <m:t>𝑣</m:t>
                            </m:r>
                          </m:e>
                        </m:d>
                      </m:e>
                    </m:nary>
                  </m:oMath>
                </a14:m>
                <a:r>
                  <a:rPr lang="en-AU" dirty="0"/>
                  <a:t> ;       </a:t>
                </a:r>
                <a14:m>
                  <m:oMath xmlns:m="http://schemas.openxmlformats.org/officeDocument/2006/math">
                    <m:r>
                      <a:rPr lang="en-AU" i="1">
                        <a:latin typeface="Cambria Math" panose="02040503050406030204" pitchFamily="18" charset="0"/>
                      </a:rPr>
                      <m:t>𝑝</m:t>
                    </m:r>
                    <m:d>
                      <m:dPr>
                        <m:ctrlPr>
                          <a:rPr lang="en-AU" i="1">
                            <a:latin typeface="Cambria Math" panose="02040503050406030204" pitchFamily="18" charset="0"/>
                          </a:rPr>
                        </m:ctrlPr>
                      </m:dPr>
                      <m:e>
                        <m:r>
                          <a:rPr lang="en-AU" b="0" i="1" smtClean="0">
                            <a:latin typeface="Cambria Math" panose="02040503050406030204" pitchFamily="18" charset="0"/>
                          </a:rPr>
                          <m:t>𝑣</m:t>
                        </m:r>
                        <m:r>
                          <a:rPr lang="en-AU" i="1">
                            <a:latin typeface="Cambria Math" panose="02040503050406030204" pitchFamily="18" charset="0"/>
                          </a:rPr>
                          <m:t>|</m:t>
                        </m:r>
                        <m:r>
                          <a:rPr lang="en-AU" b="0" i="1" smtClean="0">
                            <a:latin typeface="Cambria Math" panose="02040503050406030204" pitchFamily="18" charset="0"/>
                          </a:rPr>
                          <m:t>h</m:t>
                        </m:r>
                      </m:e>
                    </m:d>
                    <m:r>
                      <a:rPr lang="en-AU" i="1">
                        <a:latin typeface="Cambria Math" panose="02040503050406030204" pitchFamily="18" charset="0"/>
                      </a:rPr>
                      <m:t>=</m:t>
                    </m:r>
                    <m:nary>
                      <m:naryPr>
                        <m:chr m:val="∏"/>
                        <m:supHide m:val="on"/>
                        <m:ctrlPr>
                          <a:rPr lang="en-AU" i="1">
                            <a:latin typeface="Cambria Math" panose="02040503050406030204" pitchFamily="18" charset="0"/>
                          </a:rPr>
                        </m:ctrlPr>
                      </m:naryPr>
                      <m:sub>
                        <m:r>
                          <m:rPr>
                            <m:brk m:alnAt="7"/>
                          </m:rPr>
                          <a:rPr lang="en-AU" b="0" i="1" smtClean="0">
                            <a:latin typeface="Cambria Math" panose="02040503050406030204" pitchFamily="18" charset="0"/>
                          </a:rPr>
                          <m:t>𝑖</m:t>
                        </m:r>
                      </m:sub>
                      <m:sup/>
                      <m:e>
                        <m:r>
                          <a:rPr lang="en-AU" i="1">
                            <a:latin typeface="Cambria Math" panose="02040503050406030204" pitchFamily="18" charset="0"/>
                          </a:rPr>
                          <m:t>𝑝</m:t>
                        </m:r>
                        <m:d>
                          <m:dPr>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b="0" i="1" smtClean="0">
                                    <a:latin typeface="Cambria Math" panose="02040503050406030204" pitchFamily="18" charset="0"/>
                                  </a:rPr>
                                  <m:t>𝑣</m:t>
                                </m:r>
                              </m:e>
                              <m:sub>
                                <m:r>
                                  <a:rPr lang="en-AU" b="0" i="1" smtClean="0">
                                    <a:latin typeface="Cambria Math" panose="02040503050406030204" pitchFamily="18" charset="0"/>
                                  </a:rPr>
                                  <m:t>𝑖</m:t>
                                </m:r>
                              </m:sub>
                            </m:sSub>
                            <m:r>
                              <a:rPr lang="en-AU" b="0" i="1" smtClean="0">
                                <a:latin typeface="Cambria Math" panose="02040503050406030204" pitchFamily="18" charset="0"/>
                              </a:rPr>
                              <m:t>|</m:t>
                            </m:r>
                            <m:r>
                              <a:rPr lang="en-AU" b="0" i="1" smtClean="0">
                                <a:latin typeface="Cambria Math" panose="02040503050406030204" pitchFamily="18" charset="0"/>
                              </a:rPr>
                              <m:t>h</m:t>
                            </m:r>
                          </m:e>
                        </m:d>
                      </m:e>
                    </m:nary>
                  </m:oMath>
                </a14:m>
                <a:r>
                  <a:rPr lang="en-AU" dirty="0"/>
                  <a:t> ; </a:t>
                </a:r>
              </a:p>
              <a:p>
                <a:pPr marL="0" indent="0" algn="ctr">
                  <a:buNone/>
                </a:pPr>
                <a14:m>
                  <m:oMathPara xmlns:m="http://schemas.openxmlformats.org/officeDocument/2006/math">
                    <m:oMathParaPr>
                      <m:jc m:val="centerGroup"/>
                    </m:oMathParaPr>
                    <m:oMath xmlns:m="http://schemas.openxmlformats.org/officeDocument/2006/math">
                      <m:r>
                        <a:rPr lang="en-AU" sz="1600" b="0" i="1" smtClean="0">
                          <a:latin typeface="Cambria Math" panose="02040503050406030204" pitchFamily="18" charset="0"/>
                        </a:rPr>
                        <m:t>𝑝</m:t>
                      </m:r>
                      <m:d>
                        <m:dPr>
                          <m:ctrlPr>
                            <a:rPr lang="en-AU" sz="1600" b="0" i="1" smtClean="0">
                              <a:latin typeface="Cambria Math" panose="02040503050406030204" pitchFamily="18" charset="0"/>
                            </a:rPr>
                          </m:ctrlPr>
                        </m:dPr>
                        <m:e>
                          <m:sSub>
                            <m:sSubPr>
                              <m:ctrlPr>
                                <a:rPr lang="en-AU" sz="1600" b="0" i="1" smtClean="0">
                                  <a:latin typeface="Cambria Math" panose="02040503050406030204" pitchFamily="18" charset="0"/>
                                </a:rPr>
                              </m:ctrlPr>
                            </m:sSubPr>
                            <m:e>
                              <m:r>
                                <a:rPr lang="en-AU" sz="1600" b="0" i="1" smtClean="0">
                                  <a:latin typeface="Cambria Math" panose="02040503050406030204" pitchFamily="18" charset="0"/>
                                </a:rPr>
                                <m:t>h</m:t>
                              </m:r>
                            </m:e>
                            <m:sub>
                              <m:r>
                                <a:rPr lang="en-AU" sz="1600" b="0" i="1" smtClean="0">
                                  <a:latin typeface="Cambria Math" panose="02040503050406030204" pitchFamily="18" charset="0"/>
                                </a:rPr>
                                <m:t>𝑗</m:t>
                              </m:r>
                            </m:sub>
                          </m:sSub>
                          <m:r>
                            <a:rPr lang="en-AU" sz="1600" b="0" i="1" smtClean="0">
                              <a:latin typeface="Cambria Math" panose="02040503050406030204" pitchFamily="18" charset="0"/>
                            </a:rPr>
                            <m:t>=1|</m:t>
                          </m:r>
                          <m:r>
                            <a:rPr lang="en-AU" sz="1600" b="0" i="1" smtClean="0">
                              <a:latin typeface="Cambria Math" panose="02040503050406030204" pitchFamily="18" charset="0"/>
                            </a:rPr>
                            <m:t>𝑣</m:t>
                          </m:r>
                        </m:e>
                      </m:d>
                      <m:r>
                        <a:rPr lang="en-AU" sz="1600" b="0" i="1" smtClean="0">
                          <a:latin typeface="Cambria Math" panose="02040503050406030204" pitchFamily="18" charset="0"/>
                        </a:rPr>
                        <m:t>=</m:t>
                      </m:r>
                      <m:r>
                        <a:rPr lang="en-AU" sz="1600" b="0" i="1" smtClean="0">
                          <a:latin typeface="Cambria Math" panose="02040503050406030204" pitchFamily="18" charset="0"/>
                          <a:ea typeface="Cambria Math" panose="02040503050406030204" pitchFamily="18" charset="0"/>
                        </a:rPr>
                        <m:t>𝜎</m:t>
                      </m:r>
                      <m:d>
                        <m:dPr>
                          <m:ctrlPr>
                            <a:rPr lang="en-AU" sz="1600" b="0" i="1" smtClean="0">
                              <a:latin typeface="Cambria Math" panose="02040503050406030204" pitchFamily="18" charset="0"/>
                              <a:ea typeface="Cambria Math" panose="02040503050406030204" pitchFamily="18" charset="0"/>
                            </a:rPr>
                          </m:ctrlPr>
                        </m:dPr>
                        <m:e>
                          <m:sSub>
                            <m:sSubPr>
                              <m:ctrlPr>
                                <a:rPr lang="en-AU" sz="1600" b="0" i="1" smtClean="0">
                                  <a:latin typeface="Cambria Math" panose="02040503050406030204" pitchFamily="18" charset="0"/>
                                  <a:ea typeface="Cambria Math" panose="02040503050406030204" pitchFamily="18" charset="0"/>
                                </a:rPr>
                              </m:ctrlPr>
                            </m:sSubPr>
                            <m:e>
                              <m:r>
                                <a:rPr lang="en-AU" sz="1600" b="0" i="1" smtClean="0">
                                  <a:latin typeface="Cambria Math" panose="02040503050406030204" pitchFamily="18" charset="0"/>
                                  <a:ea typeface="Cambria Math" panose="02040503050406030204" pitchFamily="18" charset="0"/>
                                </a:rPr>
                                <m:t>𝑏</m:t>
                              </m:r>
                            </m:e>
                            <m:sub>
                              <m:r>
                                <a:rPr lang="en-AU" sz="1600" b="0" i="1" smtClean="0">
                                  <a:latin typeface="Cambria Math" panose="02040503050406030204" pitchFamily="18" charset="0"/>
                                  <a:ea typeface="Cambria Math" panose="02040503050406030204" pitchFamily="18" charset="0"/>
                                </a:rPr>
                                <m:t>𝑗</m:t>
                              </m:r>
                            </m:sub>
                          </m:sSub>
                          <m:r>
                            <a:rPr lang="en-AU" sz="1600" b="0" i="1" smtClean="0">
                              <a:latin typeface="Cambria Math" panose="02040503050406030204" pitchFamily="18" charset="0"/>
                              <a:ea typeface="Cambria Math" panose="02040503050406030204" pitchFamily="18" charset="0"/>
                            </a:rPr>
                            <m:t>+</m:t>
                          </m:r>
                          <m:nary>
                            <m:naryPr>
                              <m:chr m:val="∑"/>
                              <m:supHide m:val="on"/>
                              <m:ctrlPr>
                                <a:rPr lang="en-AU" sz="1600" b="0" i="1" smtClean="0">
                                  <a:latin typeface="Cambria Math" panose="02040503050406030204" pitchFamily="18" charset="0"/>
                                  <a:ea typeface="Cambria Math" panose="02040503050406030204" pitchFamily="18" charset="0"/>
                                </a:rPr>
                              </m:ctrlPr>
                            </m:naryPr>
                            <m:sub>
                              <m:r>
                                <m:rPr>
                                  <m:brk m:alnAt="7"/>
                                </m:rPr>
                                <a:rPr lang="en-AU" sz="1600" b="0" i="1" smtClean="0">
                                  <a:latin typeface="Cambria Math" panose="02040503050406030204" pitchFamily="18" charset="0"/>
                                  <a:ea typeface="Cambria Math" panose="02040503050406030204" pitchFamily="18" charset="0"/>
                                </a:rPr>
                                <m:t>𝑖</m:t>
                              </m:r>
                            </m:sub>
                            <m:sup/>
                            <m:e>
                              <m:sSub>
                                <m:sSubPr>
                                  <m:ctrlPr>
                                    <a:rPr lang="en-AU" sz="1600" b="0" i="1" smtClean="0">
                                      <a:latin typeface="Cambria Math" panose="02040503050406030204" pitchFamily="18" charset="0"/>
                                      <a:ea typeface="Cambria Math" panose="02040503050406030204" pitchFamily="18" charset="0"/>
                                    </a:rPr>
                                  </m:ctrlPr>
                                </m:sSubPr>
                                <m:e>
                                  <m:r>
                                    <a:rPr lang="en-AU" sz="1600" b="0" i="1" smtClean="0">
                                      <a:latin typeface="Cambria Math" panose="02040503050406030204" pitchFamily="18" charset="0"/>
                                      <a:ea typeface="Cambria Math" panose="02040503050406030204" pitchFamily="18" charset="0"/>
                                    </a:rPr>
                                    <m:t>𝑣</m:t>
                                  </m:r>
                                </m:e>
                                <m:sub>
                                  <m:r>
                                    <a:rPr lang="en-AU" sz="1600" b="0" i="1" smtClean="0">
                                      <a:latin typeface="Cambria Math" panose="02040503050406030204" pitchFamily="18" charset="0"/>
                                      <a:ea typeface="Cambria Math" panose="02040503050406030204" pitchFamily="18" charset="0"/>
                                    </a:rPr>
                                    <m:t>𝑖</m:t>
                                  </m:r>
                                </m:sub>
                              </m:sSub>
                              <m:sSub>
                                <m:sSubPr>
                                  <m:ctrlPr>
                                    <a:rPr lang="en-AU" sz="1600" b="0" i="1" smtClean="0">
                                      <a:latin typeface="Cambria Math" panose="02040503050406030204" pitchFamily="18" charset="0"/>
                                      <a:ea typeface="Cambria Math" panose="02040503050406030204" pitchFamily="18" charset="0"/>
                                    </a:rPr>
                                  </m:ctrlPr>
                                </m:sSubPr>
                                <m:e>
                                  <m:r>
                                    <a:rPr lang="en-AU" sz="1600" b="0" i="1" smtClean="0">
                                      <a:latin typeface="Cambria Math" panose="02040503050406030204" pitchFamily="18" charset="0"/>
                                      <a:ea typeface="Cambria Math" panose="02040503050406030204" pitchFamily="18" charset="0"/>
                                    </a:rPr>
                                    <m:t>𝑤</m:t>
                                  </m:r>
                                </m:e>
                                <m:sub>
                                  <m:r>
                                    <a:rPr lang="en-AU" sz="1600" b="0" i="1" smtClean="0">
                                      <a:latin typeface="Cambria Math" panose="02040503050406030204" pitchFamily="18" charset="0"/>
                                      <a:ea typeface="Cambria Math" panose="02040503050406030204" pitchFamily="18" charset="0"/>
                                    </a:rPr>
                                    <m:t>𝑖𝑗</m:t>
                                  </m:r>
                                </m:sub>
                              </m:sSub>
                            </m:e>
                          </m:nary>
                        </m:e>
                      </m:d>
                      <m:r>
                        <a:rPr lang="en-AU" sz="1600" b="0" i="1" smtClean="0">
                          <a:latin typeface="Cambria Math" panose="02040503050406030204" pitchFamily="18" charset="0"/>
                          <a:ea typeface="Cambria Math" panose="02040503050406030204" pitchFamily="18" charset="0"/>
                        </a:rPr>
                        <m:t>;</m:t>
                      </m:r>
                    </m:oMath>
                  </m:oMathPara>
                </a14:m>
                <a:endParaRPr lang="en-US" sz="1600" b="0" i="1" dirty="0">
                  <a:latin typeface="Cambria Math" panose="02040503050406030204" pitchFamily="18" charset="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AU" sz="1600" i="1">
                          <a:latin typeface="Cambria Math" panose="02040503050406030204" pitchFamily="18" charset="0"/>
                        </a:rPr>
                        <m:t>𝑝</m:t>
                      </m:r>
                      <m:d>
                        <m:dPr>
                          <m:ctrlPr>
                            <a:rPr lang="en-AU" sz="1600" i="1">
                              <a:latin typeface="Cambria Math" panose="02040503050406030204" pitchFamily="18" charset="0"/>
                            </a:rPr>
                          </m:ctrlPr>
                        </m:dPr>
                        <m:e>
                          <m:sSub>
                            <m:sSubPr>
                              <m:ctrlPr>
                                <a:rPr lang="en-AU" sz="1600" i="1">
                                  <a:latin typeface="Cambria Math" panose="02040503050406030204" pitchFamily="18" charset="0"/>
                                </a:rPr>
                              </m:ctrlPr>
                            </m:sSubPr>
                            <m:e>
                              <m:r>
                                <a:rPr lang="en-AU" sz="1600" b="0" i="1" smtClean="0">
                                  <a:latin typeface="Cambria Math" panose="02040503050406030204" pitchFamily="18" charset="0"/>
                                </a:rPr>
                                <m:t>𝑣</m:t>
                              </m:r>
                            </m:e>
                            <m:sub>
                              <m:r>
                                <a:rPr lang="en-AU" sz="1600" b="0" i="1" smtClean="0">
                                  <a:latin typeface="Cambria Math" panose="02040503050406030204" pitchFamily="18" charset="0"/>
                                </a:rPr>
                                <m:t>𝑖</m:t>
                              </m:r>
                            </m:sub>
                          </m:sSub>
                          <m:r>
                            <a:rPr lang="en-AU" sz="1600" i="1">
                              <a:latin typeface="Cambria Math" panose="02040503050406030204" pitchFamily="18" charset="0"/>
                            </a:rPr>
                            <m:t>=1|</m:t>
                          </m:r>
                          <m:r>
                            <a:rPr lang="en-AU" sz="1600" b="0" i="1" smtClean="0">
                              <a:latin typeface="Cambria Math" panose="02040503050406030204" pitchFamily="18" charset="0"/>
                            </a:rPr>
                            <m:t>h</m:t>
                          </m:r>
                        </m:e>
                      </m:d>
                      <m:r>
                        <a:rPr lang="en-AU" sz="1600" i="1">
                          <a:latin typeface="Cambria Math" panose="02040503050406030204" pitchFamily="18" charset="0"/>
                        </a:rPr>
                        <m:t>=</m:t>
                      </m:r>
                      <m:r>
                        <a:rPr lang="en-AU" sz="1600" i="1">
                          <a:latin typeface="Cambria Math" panose="02040503050406030204" pitchFamily="18" charset="0"/>
                          <a:ea typeface="Cambria Math" panose="02040503050406030204" pitchFamily="18" charset="0"/>
                        </a:rPr>
                        <m:t>𝜎</m:t>
                      </m:r>
                      <m:d>
                        <m:dPr>
                          <m:ctrlPr>
                            <a:rPr lang="en-AU" sz="1600" i="1">
                              <a:latin typeface="Cambria Math" panose="02040503050406030204" pitchFamily="18" charset="0"/>
                              <a:ea typeface="Cambria Math" panose="02040503050406030204" pitchFamily="18" charset="0"/>
                            </a:rPr>
                          </m:ctrlPr>
                        </m:dPr>
                        <m:e>
                          <m:sSub>
                            <m:sSubPr>
                              <m:ctrlPr>
                                <a:rPr lang="en-AU" sz="1600" b="0" i="1" smtClean="0">
                                  <a:latin typeface="Cambria Math" panose="02040503050406030204" pitchFamily="18" charset="0"/>
                                  <a:ea typeface="Cambria Math" panose="02040503050406030204" pitchFamily="18" charset="0"/>
                                </a:rPr>
                              </m:ctrlPr>
                            </m:sSubPr>
                            <m:e>
                              <m:r>
                                <a:rPr lang="en-AU" sz="1600" b="0" i="1" smtClean="0">
                                  <a:latin typeface="Cambria Math" panose="02040503050406030204" pitchFamily="18" charset="0"/>
                                  <a:ea typeface="Cambria Math" panose="02040503050406030204" pitchFamily="18" charset="0"/>
                                </a:rPr>
                                <m:t>𝑎</m:t>
                              </m:r>
                            </m:e>
                            <m:sub>
                              <m:r>
                                <a:rPr lang="en-AU" sz="1600" b="0" i="1" smtClean="0">
                                  <a:latin typeface="Cambria Math" panose="02040503050406030204" pitchFamily="18" charset="0"/>
                                  <a:ea typeface="Cambria Math" panose="02040503050406030204" pitchFamily="18" charset="0"/>
                                </a:rPr>
                                <m:t>𝑖</m:t>
                              </m:r>
                            </m:sub>
                          </m:sSub>
                          <m:r>
                            <a:rPr lang="en-AU" sz="1600" i="1">
                              <a:latin typeface="Cambria Math" panose="02040503050406030204" pitchFamily="18" charset="0"/>
                              <a:ea typeface="Cambria Math" panose="02040503050406030204" pitchFamily="18" charset="0"/>
                            </a:rPr>
                            <m:t>+</m:t>
                          </m:r>
                          <m:nary>
                            <m:naryPr>
                              <m:chr m:val="∑"/>
                              <m:supHide m:val="on"/>
                              <m:ctrlPr>
                                <a:rPr lang="en-AU" sz="1600" i="1">
                                  <a:latin typeface="Cambria Math" panose="02040503050406030204" pitchFamily="18" charset="0"/>
                                  <a:ea typeface="Cambria Math" panose="02040503050406030204" pitchFamily="18" charset="0"/>
                                </a:rPr>
                              </m:ctrlPr>
                            </m:naryPr>
                            <m:sub>
                              <m:r>
                                <m:rPr>
                                  <m:brk m:alnAt="7"/>
                                </m:rPr>
                                <a:rPr lang="en-AU" sz="1600" b="0" i="1" smtClean="0">
                                  <a:latin typeface="Cambria Math" panose="02040503050406030204" pitchFamily="18" charset="0"/>
                                  <a:ea typeface="Cambria Math" panose="02040503050406030204" pitchFamily="18" charset="0"/>
                                </a:rPr>
                                <m:t>𝑗</m:t>
                              </m:r>
                            </m:sub>
                            <m:sup/>
                            <m:e>
                              <m:sSub>
                                <m:sSubPr>
                                  <m:ctrlPr>
                                    <a:rPr lang="en-AU" sz="1600" b="0" i="1" smtClean="0">
                                      <a:latin typeface="Cambria Math" panose="02040503050406030204" pitchFamily="18" charset="0"/>
                                      <a:ea typeface="Cambria Math" panose="02040503050406030204" pitchFamily="18" charset="0"/>
                                    </a:rPr>
                                  </m:ctrlPr>
                                </m:sSubPr>
                                <m:e>
                                  <m:r>
                                    <a:rPr lang="en-AU" sz="1600" b="0" i="1" smtClean="0">
                                      <a:latin typeface="Cambria Math" panose="02040503050406030204" pitchFamily="18" charset="0"/>
                                      <a:ea typeface="Cambria Math" panose="02040503050406030204" pitchFamily="18" charset="0"/>
                                    </a:rPr>
                                    <m:t>h</m:t>
                                  </m:r>
                                </m:e>
                                <m:sub>
                                  <m:r>
                                    <a:rPr lang="en-AU" sz="1600" b="0" i="1" smtClean="0">
                                      <a:latin typeface="Cambria Math" panose="02040503050406030204" pitchFamily="18" charset="0"/>
                                      <a:ea typeface="Cambria Math" panose="02040503050406030204" pitchFamily="18" charset="0"/>
                                    </a:rPr>
                                    <m:t>𝑗</m:t>
                                  </m:r>
                                </m:sub>
                              </m:sSub>
                              <m:sSub>
                                <m:sSubPr>
                                  <m:ctrlPr>
                                    <a:rPr lang="en-AU" sz="1600" i="1">
                                      <a:latin typeface="Cambria Math" panose="02040503050406030204" pitchFamily="18" charset="0"/>
                                      <a:ea typeface="Cambria Math" panose="02040503050406030204" pitchFamily="18" charset="0"/>
                                    </a:rPr>
                                  </m:ctrlPr>
                                </m:sSubPr>
                                <m:e>
                                  <m:r>
                                    <a:rPr lang="en-AU" sz="1600" i="1">
                                      <a:latin typeface="Cambria Math" panose="02040503050406030204" pitchFamily="18" charset="0"/>
                                      <a:ea typeface="Cambria Math" panose="02040503050406030204" pitchFamily="18" charset="0"/>
                                    </a:rPr>
                                    <m:t>𝑤</m:t>
                                  </m:r>
                                </m:e>
                                <m:sub>
                                  <m:r>
                                    <a:rPr lang="en-AU" sz="1600" i="1">
                                      <a:latin typeface="Cambria Math" panose="02040503050406030204" pitchFamily="18" charset="0"/>
                                      <a:ea typeface="Cambria Math" panose="02040503050406030204" pitchFamily="18" charset="0"/>
                                    </a:rPr>
                                    <m:t>𝑖𝑗</m:t>
                                  </m:r>
                                </m:sub>
                              </m:sSub>
                            </m:e>
                          </m:nary>
                        </m:e>
                      </m:d>
                      <m:r>
                        <a:rPr lang="en-AU" sz="1600" i="1">
                          <a:latin typeface="Cambria Math" panose="02040503050406030204" pitchFamily="18" charset="0"/>
                          <a:ea typeface="Cambria Math" panose="02040503050406030204" pitchFamily="18" charset="0"/>
                        </a:rPr>
                        <m:t>;</m:t>
                      </m:r>
                    </m:oMath>
                  </m:oMathPara>
                </a14:m>
                <a:endParaRPr lang="en-US" sz="1600" i="1" dirty="0">
                  <a:latin typeface="Cambria Math" panose="02040503050406030204" pitchFamily="18" charset="0"/>
                  <a:ea typeface="Cambria Math" panose="02040503050406030204" pitchFamily="18" charset="0"/>
                </a:endParaRPr>
              </a:p>
              <a:p>
                <a:pPr marL="0" indent="0" algn="ctr">
                  <a:buNone/>
                </a:pPr>
                <a14:m>
                  <m:oMath xmlns:m="http://schemas.openxmlformats.org/officeDocument/2006/math">
                    <m:r>
                      <a:rPr lang="en-AU" sz="2000" i="1" smtClean="0">
                        <a:latin typeface="Cambria Math" panose="02040503050406030204" pitchFamily="18" charset="0"/>
                        <a:ea typeface="Cambria Math" panose="02040503050406030204" pitchFamily="18" charset="0"/>
                      </a:rPr>
                      <m:t>𝜎</m:t>
                    </m:r>
                    <m:r>
                      <a:rPr lang="en-AU" sz="2000" b="0" i="0" smtClean="0">
                        <a:latin typeface="Cambria Math" panose="02040503050406030204" pitchFamily="18" charset="0"/>
                        <a:ea typeface="Cambria Math" panose="02040503050406030204" pitchFamily="18" charset="0"/>
                      </a:rPr>
                      <m:t>=</m:t>
                    </m:r>
                    <m:f>
                      <m:fPr>
                        <m:ctrlPr>
                          <a:rPr lang="en-AU" sz="2000" b="0" i="1" smtClean="0">
                            <a:latin typeface="Cambria Math" panose="02040503050406030204" pitchFamily="18" charset="0"/>
                            <a:ea typeface="Cambria Math" panose="02040503050406030204" pitchFamily="18" charset="0"/>
                          </a:rPr>
                        </m:ctrlPr>
                      </m:fPr>
                      <m:num>
                        <m:r>
                          <a:rPr lang="en-AU" sz="2000" b="0" i="0" smtClean="0">
                            <a:latin typeface="Cambria Math" panose="02040503050406030204" pitchFamily="18" charset="0"/>
                            <a:ea typeface="Cambria Math" panose="02040503050406030204" pitchFamily="18" charset="0"/>
                          </a:rPr>
                          <m:t>1</m:t>
                        </m:r>
                      </m:num>
                      <m:den>
                        <m:r>
                          <a:rPr lang="en-AU" sz="2000" b="0" i="0" smtClean="0">
                            <a:latin typeface="Cambria Math" panose="02040503050406030204" pitchFamily="18" charset="0"/>
                            <a:ea typeface="Cambria Math" panose="02040503050406030204" pitchFamily="18" charset="0"/>
                          </a:rPr>
                          <m:t>1+</m:t>
                        </m:r>
                        <m:sSup>
                          <m:sSupPr>
                            <m:ctrlPr>
                              <a:rPr lang="en-AU" sz="2000" b="0" i="1" smtClean="0">
                                <a:latin typeface="Cambria Math" panose="02040503050406030204" pitchFamily="18" charset="0"/>
                                <a:ea typeface="Cambria Math" panose="02040503050406030204" pitchFamily="18" charset="0"/>
                              </a:rPr>
                            </m:ctrlPr>
                          </m:sSupPr>
                          <m:e>
                            <m:r>
                              <m:rPr>
                                <m:sty m:val="p"/>
                              </m:rPr>
                              <a:rPr lang="en-AU" sz="2000" b="0" i="0" smtClean="0">
                                <a:latin typeface="Cambria Math" panose="02040503050406030204" pitchFamily="18" charset="0"/>
                                <a:ea typeface="Cambria Math" panose="02040503050406030204" pitchFamily="18" charset="0"/>
                              </a:rPr>
                              <m:t>e</m:t>
                            </m:r>
                          </m:e>
                          <m:sup>
                            <m:r>
                              <a:rPr lang="en-AU" sz="2000" b="0" i="0" smtClean="0">
                                <a:latin typeface="Cambria Math" panose="02040503050406030204" pitchFamily="18" charset="0"/>
                                <a:ea typeface="Cambria Math" panose="02040503050406030204" pitchFamily="18" charset="0"/>
                              </a:rPr>
                              <m:t>−</m:t>
                            </m:r>
                            <m:r>
                              <m:rPr>
                                <m:sty m:val="p"/>
                              </m:rPr>
                              <a:rPr lang="en-AU" sz="2000" b="0" i="0" smtClean="0">
                                <a:latin typeface="Cambria Math" panose="02040503050406030204" pitchFamily="18" charset="0"/>
                                <a:ea typeface="Cambria Math" panose="02040503050406030204" pitchFamily="18" charset="0"/>
                              </a:rPr>
                              <m:t>x</m:t>
                            </m:r>
                          </m:sup>
                        </m:sSup>
                      </m:den>
                    </m:f>
                  </m:oMath>
                </a14:m>
                <a:r>
                  <a:rPr lang="en-AU" sz="2000" dirty="0"/>
                  <a:t> </a:t>
                </a:r>
              </a:p>
              <a:p>
                <a:r>
                  <a:rPr lang="en-AU" dirty="0"/>
                  <a:t>The probability that the network assigns to a visible vector , v, is given by summing over all possible hidden vectors:</a:t>
                </a:r>
              </a:p>
              <a:p>
                <a:pPr marL="0" indent="0">
                  <a:buNone/>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𝑝</m:t>
                      </m:r>
                      <m:d>
                        <m:dPr>
                          <m:ctrlPr>
                            <a:rPr lang="en-AU" i="1">
                              <a:latin typeface="Cambria Math" panose="02040503050406030204" pitchFamily="18" charset="0"/>
                            </a:rPr>
                          </m:ctrlPr>
                        </m:dPr>
                        <m:e>
                          <m:r>
                            <m:rPr>
                              <m:sty m:val="p"/>
                            </m:rPr>
                            <a:rPr lang="en-AU">
                              <a:latin typeface="Cambria Math" panose="02040503050406030204" pitchFamily="18" charset="0"/>
                            </a:rPr>
                            <m:t>v</m:t>
                          </m:r>
                        </m:e>
                      </m:d>
                      <m:r>
                        <a:rPr lang="en-AU">
                          <a:latin typeface="Cambria Math" panose="02040503050406030204" pitchFamily="18" charset="0"/>
                        </a:rPr>
                        <m:t>=</m:t>
                      </m:r>
                      <m:f>
                        <m:fPr>
                          <m:ctrlPr>
                            <a:rPr lang="en-AU" i="1">
                              <a:latin typeface="Cambria Math" panose="02040503050406030204" pitchFamily="18" charset="0"/>
                            </a:rPr>
                          </m:ctrlPr>
                        </m:fPr>
                        <m:num>
                          <m:r>
                            <a:rPr lang="en-AU">
                              <a:latin typeface="Cambria Math" panose="02040503050406030204" pitchFamily="18" charset="0"/>
                            </a:rPr>
                            <m:t>1</m:t>
                          </m:r>
                        </m:num>
                        <m:den>
                          <m:r>
                            <m:rPr>
                              <m:sty m:val="p"/>
                            </m:rPr>
                            <a:rPr lang="en-AU">
                              <a:latin typeface="Cambria Math" panose="02040503050406030204" pitchFamily="18" charset="0"/>
                            </a:rPr>
                            <m:t>Z</m:t>
                          </m:r>
                        </m:den>
                      </m:f>
                      <m:nary>
                        <m:naryPr>
                          <m:chr m:val="∑"/>
                          <m:supHide m:val="on"/>
                          <m:ctrlPr>
                            <a:rPr lang="en-AU" i="1">
                              <a:latin typeface="Cambria Math" panose="02040503050406030204" pitchFamily="18" charset="0"/>
                            </a:rPr>
                          </m:ctrlPr>
                        </m:naryPr>
                        <m:sub>
                          <m:r>
                            <m:rPr>
                              <m:brk m:alnAt="7"/>
                            </m:rPr>
                            <a:rPr lang="en-AU" i="1">
                              <a:latin typeface="Cambria Math" panose="02040503050406030204" pitchFamily="18" charset="0"/>
                            </a:rPr>
                            <m:t>h</m:t>
                          </m:r>
                        </m:sub>
                        <m:sup/>
                        <m:e>
                          <m:sSup>
                            <m:sSupPr>
                              <m:ctrlPr>
                                <a:rPr lang="en-AU" i="1">
                                  <a:latin typeface="Cambria Math" panose="02040503050406030204" pitchFamily="18" charset="0"/>
                                </a:rPr>
                              </m:ctrlPr>
                            </m:sSupPr>
                            <m:e>
                              <m:r>
                                <a:rPr lang="en-AU" i="1">
                                  <a:latin typeface="Cambria Math" panose="02040503050406030204" pitchFamily="18" charset="0"/>
                                </a:rPr>
                                <m:t>𝑒</m:t>
                              </m:r>
                            </m:e>
                            <m:sup>
                              <m:r>
                                <a:rPr lang="en-AU" i="1">
                                  <a:latin typeface="Cambria Math" panose="02040503050406030204" pitchFamily="18" charset="0"/>
                                </a:rPr>
                                <m:t>−</m:t>
                              </m:r>
                              <m:r>
                                <a:rPr lang="en-AU" i="1">
                                  <a:latin typeface="Cambria Math" panose="02040503050406030204" pitchFamily="18" charset="0"/>
                                </a:rPr>
                                <m:t>𝐸</m:t>
                              </m:r>
                              <m:d>
                                <m:dPr>
                                  <m:ctrlPr>
                                    <a:rPr lang="en-AU" i="1">
                                      <a:latin typeface="Cambria Math" panose="02040503050406030204" pitchFamily="18" charset="0"/>
                                    </a:rPr>
                                  </m:ctrlPr>
                                </m:dPr>
                                <m:e>
                                  <m:r>
                                    <a:rPr lang="en-AU" i="1">
                                      <a:latin typeface="Cambria Math" panose="02040503050406030204" pitchFamily="18" charset="0"/>
                                    </a:rPr>
                                    <m:t>𝑣</m:t>
                                  </m:r>
                                  <m:r>
                                    <a:rPr lang="en-AU" i="1">
                                      <a:latin typeface="Cambria Math" panose="02040503050406030204" pitchFamily="18" charset="0"/>
                                    </a:rPr>
                                    <m:t>,</m:t>
                                  </m:r>
                                  <m:r>
                                    <a:rPr lang="en-AU" i="1">
                                      <a:latin typeface="Cambria Math" panose="02040503050406030204" pitchFamily="18" charset="0"/>
                                    </a:rPr>
                                    <m:t>h</m:t>
                                  </m:r>
                                </m:e>
                              </m:d>
                            </m:sup>
                          </m:sSup>
                        </m:e>
                      </m:nary>
                    </m:oMath>
                  </m:oMathPara>
                </a14:m>
                <a:endParaRPr lang="en-AU" dirty="0"/>
              </a:p>
              <a:p>
                <a:pPr marL="0" indent="0">
                  <a:buNone/>
                </a:pPr>
                <a:endParaRPr lang="en-AU"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43780" y="2320525"/>
                <a:ext cx="7989752" cy="3352799"/>
              </a:xfrm>
              <a:blipFill rotWithShape="0">
                <a:blip r:embed="rId2"/>
                <a:stretch>
                  <a:fillRect l="-763" t="-727" b="-29636"/>
                </a:stretch>
              </a:blipFill>
            </p:spPr>
            <p:txBody>
              <a:bodyPr/>
              <a:lstStyle/>
              <a:p>
                <a:r>
                  <a:rPr lang="en-AU">
                    <a:noFill/>
                  </a:rPr>
                  <a:t> </a:t>
                </a:r>
              </a:p>
            </p:txBody>
          </p:sp>
        </mc:Fallback>
      </mc:AlternateContent>
      <p:pic>
        <p:nvPicPr>
          <p:cNvPr id="4" name="Picture 3"/>
          <p:cNvPicPr>
            <a:picLocks noChangeAspect="1"/>
          </p:cNvPicPr>
          <p:nvPr/>
        </p:nvPicPr>
        <p:blipFill>
          <a:blip r:embed="rId3"/>
          <a:stretch>
            <a:fillRect/>
          </a:stretch>
        </p:blipFill>
        <p:spPr>
          <a:xfrm>
            <a:off x="1828800" y="609600"/>
            <a:ext cx="5105400" cy="1710925"/>
          </a:xfrm>
          <a:prstGeom prst="rect">
            <a:avLst/>
          </a:prstGeom>
        </p:spPr>
      </p:pic>
    </p:spTree>
    <p:extLst>
      <p:ext uri="{BB962C8B-B14F-4D97-AF65-F5344CB8AC3E}">
        <p14:creationId xmlns:p14="http://schemas.microsoft.com/office/powerpoint/2010/main" val="38210593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52</a:t>
            </a:fld>
            <a:endParaRPr lang="en-US" alt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35634" y="685800"/>
                <a:ext cx="7989752" cy="2209800"/>
              </a:xfrm>
            </p:spPr>
            <p:txBody>
              <a:bodyPr/>
              <a:lstStyle/>
              <a:p>
                <a:r>
                  <a:rPr lang="en-AU" dirty="0"/>
                  <a:t>Restricted Boltzmann machines are trained to </a:t>
                </a:r>
                <a:r>
                  <a:rPr lang="en-AU" dirty="0">
                    <a:solidFill>
                      <a:srgbClr val="FF0000"/>
                    </a:solidFill>
                  </a:rPr>
                  <a:t>maximize the product of probabilities </a:t>
                </a:r>
                <a:r>
                  <a:rPr lang="en-AU" dirty="0"/>
                  <a:t>assigned to a training set V (a matrix, each row of which is treated as a visible vector v):</a:t>
                </a:r>
              </a:p>
              <a:p>
                <a:pPr marL="0" indent="0">
                  <a:buNone/>
                </a:pPr>
                <a14:m>
                  <m:oMathPara xmlns:m="http://schemas.openxmlformats.org/officeDocument/2006/math">
                    <m:oMathParaPr>
                      <m:jc m:val="center"/>
                    </m:oMathParaPr>
                    <m:oMath xmlns:m="http://schemas.openxmlformats.org/officeDocument/2006/math">
                      <m:r>
                        <a:rPr lang="en-AU" b="0" i="1" smtClean="0">
                          <a:latin typeface="Cambria Math" panose="02040503050406030204" pitchFamily="18" charset="0"/>
                        </a:rPr>
                        <m:t>𝑚𝑎𝑥</m:t>
                      </m:r>
                      <m:nary>
                        <m:naryPr>
                          <m:chr m:val="∏"/>
                          <m:supHide m:val="on"/>
                          <m:ctrlPr>
                            <a:rPr lang="en-AU" b="0" i="1" smtClean="0">
                              <a:latin typeface="Cambria Math" panose="02040503050406030204" pitchFamily="18" charset="0"/>
                            </a:rPr>
                          </m:ctrlPr>
                        </m:naryPr>
                        <m:sub>
                          <m:r>
                            <m:rPr>
                              <m:brk m:alnAt="7"/>
                            </m:rPr>
                            <a:rPr lang="en-AU" b="0" i="1" smtClean="0">
                              <a:latin typeface="Cambria Math" panose="02040503050406030204" pitchFamily="18" charset="0"/>
                            </a:rPr>
                            <m:t>𝑣</m:t>
                          </m:r>
                          <m:r>
                            <a:rPr lang="en-AU" b="0" i="1" smtClean="0">
                              <a:latin typeface="Cambria Math" panose="02040503050406030204" pitchFamily="18" charset="0"/>
                            </a:rPr>
                            <m:t>∈</m:t>
                          </m:r>
                          <m:r>
                            <a:rPr lang="en-AU" b="0" i="1" smtClean="0">
                              <a:latin typeface="Cambria Math" panose="02040503050406030204" pitchFamily="18" charset="0"/>
                            </a:rPr>
                            <m:t>𝑉</m:t>
                          </m:r>
                        </m:sub>
                        <m:sup/>
                        <m:e>
                          <m:r>
                            <a:rPr lang="en-AU" i="1">
                              <a:latin typeface="Cambria Math" panose="02040503050406030204" pitchFamily="18" charset="0"/>
                            </a:rPr>
                            <m:t>𝑝</m:t>
                          </m:r>
                          <m:r>
                            <a:rPr lang="en-AU" i="1">
                              <a:latin typeface="Cambria Math" panose="02040503050406030204" pitchFamily="18" charset="0"/>
                            </a:rPr>
                            <m:t>(</m:t>
                          </m:r>
                          <m:r>
                            <a:rPr lang="en-AU" b="0" i="1" smtClean="0">
                              <a:latin typeface="Cambria Math" panose="02040503050406030204" pitchFamily="18" charset="0"/>
                            </a:rPr>
                            <m:t>𝑣</m:t>
                          </m:r>
                          <m:r>
                            <a:rPr lang="en-AU" i="1">
                              <a:latin typeface="Cambria Math" panose="02040503050406030204" pitchFamily="18" charset="0"/>
                            </a:rPr>
                            <m:t>)</m:t>
                          </m:r>
                        </m:e>
                      </m:nary>
                    </m:oMath>
                  </m:oMathPara>
                </a14:m>
                <a:endParaRPr lang="en-AU" dirty="0"/>
              </a:p>
              <a:p>
                <a:pPr marL="0" indent="0">
                  <a:buNone/>
                </a:pPr>
                <a:endParaRPr lang="en-AU" dirty="0"/>
              </a:p>
              <a:p>
                <a:pPr marL="0" indent="0">
                  <a:buNone/>
                </a:pPr>
                <a:endParaRPr lang="en-AU"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35634" y="685800"/>
                <a:ext cx="7989752" cy="2209800"/>
              </a:xfrm>
              <a:blipFill rotWithShape="0">
                <a:blip r:embed="rId2"/>
                <a:stretch>
                  <a:fillRect l="-763" t="-2210" r="-198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bwMode="auto">
              <a:xfrm>
                <a:off x="465826" y="2888411"/>
                <a:ext cx="7989752" cy="402999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The derivative of the log probability of a training vector with respect to a weight is simple:</a:t>
                </a:r>
              </a:p>
              <a:p>
                <a:pPr marL="0" indent="0">
                  <a:buFont typeface="Wingdings 2" panose="05020102010507070707" pitchFamily="18" charset="2"/>
                  <a:buNone/>
                </a:pPr>
                <a14:m>
                  <m:oMathPara xmlns:m="http://schemas.openxmlformats.org/officeDocument/2006/math">
                    <m:oMathParaPr>
                      <m:jc m:val="centerGroup"/>
                    </m:oMathParaPr>
                    <m:oMath xmlns:m="http://schemas.openxmlformats.org/officeDocument/2006/math">
                      <m:f>
                        <m:fPr>
                          <m:ctrlPr>
                            <a:rPr lang="en-AU" i="1" smtClean="0">
                              <a:latin typeface="Cambria Math" panose="02040503050406030204" pitchFamily="18" charset="0"/>
                            </a:rPr>
                          </m:ctrlPr>
                        </m:fPr>
                        <m:num>
                          <m:r>
                            <a:rPr lang="en-AU" i="1" smtClean="0">
                              <a:latin typeface="Cambria Math" panose="02040503050406030204" pitchFamily="18" charset="0"/>
                            </a:rPr>
                            <m:t>𝜕</m:t>
                          </m:r>
                          <m:r>
                            <a:rPr lang="en-AU" i="1" smtClean="0">
                              <a:latin typeface="Cambria Math" panose="02040503050406030204" pitchFamily="18" charset="0"/>
                            </a:rPr>
                            <m:t>𝑙𝑜𝑔𝑝</m:t>
                          </m:r>
                          <m:r>
                            <a:rPr lang="en-AU" i="1" smtClean="0">
                              <a:latin typeface="Cambria Math" panose="02040503050406030204" pitchFamily="18" charset="0"/>
                            </a:rPr>
                            <m:t>(</m:t>
                          </m:r>
                          <m:r>
                            <a:rPr lang="en-AU" i="1" smtClean="0">
                              <a:latin typeface="Cambria Math" panose="02040503050406030204" pitchFamily="18" charset="0"/>
                            </a:rPr>
                            <m:t>𝑣</m:t>
                          </m:r>
                          <m:r>
                            <a:rPr lang="en-AU" i="1" smtClean="0">
                              <a:latin typeface="Cambria Math" panose="02040503050406030204" pitchFamily="18" charset="0"/>
                            </a:rPr>
                            <m:t>)</m:t>
                          </m:r>
                        </m:num>
                        <m:den>
                          <m:r>
                            <a:rPr lang="en-AU" i="1" smtClean="0">
                              <a:latin typeface="Cambria Math" panose="02040503050406030204" pitchFamily="18" charset="0"/>
                            </a:rPr>
                            <m:t>𝜕</m:t>
                          </m:r>
                          <m:sSub>
                            <m:sSubPr>
                              <m:ctrlPr>
                                <a:rPr lang="en-AU" i="1" smtClean="0">
                                  <a:latin typeface="Cambria Math" panose="02040503050406030204" pitchFamily="18" charset="0"/>
                                </a:rPr>
                              </m:ctrlPr>
                            </m:sSubPr>
                            <m:e>
                              <m:r>
                                <a:rPr lang="en-AU" i="1" smtClean="0">
                                  <a:latin typeface="Cambria Math" panose="02040503050406030204" pitchFamily="18" charset="0"/>
                                </a:rPr>
                                <m:t>𝑤</m:t>
                              </m:r>
                            </m:e>
                            <m:sub>
                              <m:r>
                                <a:rPr lang="en-AU" i="1" smtClean="0">
                                  <a:latin typeface="Cambria Math" panose="02040503050406030204" pitchFamily="18" charset="0"/>
                                </a:rPr>
                                <m:t>𝑖𝑗</m:t>
                              </m:r>
                            </m:sub>
                          </m:sSub>
                        </m:den>
                      </m:f>
                      <m:r>
                        <a:rPr lang="en-AU" i="1" smtClean="0">
                          <a:latin typeface="Cambria Math" panose="02040503050406030204" pitchFamily="18" charset="0"/>
                        </a:rPr>
                        <m:t>=</m:t>
                      </m:r>
                      <m:sSub>
                        <m:sSubPr>
                          <m:ctrlPr>
                            <a:rPr lang="en-AU" i="1" smtClean="0">
                              <a:latin typeface="Cambria Math" panose="02040503050406030204" pitchFamily="18" charset="0"/>
                            </a:rPr>
                          </m:ctrlPr>
                        </m:sSubPr>
                        <m:e>
                          <m:d>
                            <m:dPr>
                              <m:begChr m:val="⟨"/>
                              <m:endChr m:val="⟩"/>
                              <m:ctrlPr>
                                <a:rPr lang="en-AU" i="1" smtClean="0">
                                  <a:latin typeface="Cambria Math" panose="02040503050406030204" pitchFamily="18" charset="0"/>
                                </a:rPr>
                              </m:ctrlPr>
                            </m:dPr>
                            <m:e>
                              <m:sSub>
                                <m:sSubPr>
                                  <m:ctrlPr>
                                    <a:rPr lang="en-AU" i="1" smtClean="0">
                                      <a:latin typeface="Cambria Math" panose="02040503050406030204" pitchFamily="18" charset="0"/>
                                    </a:rPr>
                                  </m:ctrlPr>
                                </m:sSubPr>
                                <m:e>
                                  <m:r>
                                    <a:rPr lang="en-AU" i="1" smtClean="0">
                                      <a:latin typeface="Cambria Math" panose="02040503050406030204" pitchFamily="18" charset="0"/>
                                    </a:rPr>
                                    <m:t>𝑣</m:t>
                                  </m:r>
                                </m:e>
                                <m:sub>
                                  <m:r>
                                    <a:rPr lang="en-AU" i="1" smtClean="0">
                                      <a:latin typeface="Cambria Math" panose="02040503050406030204" pitchFamily="18" charset="0"/>
                                    </a:rPr>
                                    <m:t>𝑖</m:t>
                                  </m:r>
                                </m:sub>
                              </m:sSub>
                              <m:r>
                                <a:rPr lang="en-AU" i="1" smtClean="0">
                                  <a:latin typeface="Cambria Math" panose="02040503050406030204" pitchFamily="18" charset="0"/>
                                </a:rPr>
                                <m:t>,</m:t>
                              </m:r>
                              <m:sSub>
                                <m:sSubPr>
                                  <m:ctrlPr>
                                    <a:rPr lang="en-AU" i="1" smtClean="0">
                                      <a:latin typeface="Cambria Math" panose="02040503050406030204" pitchFamily="18" charset="0"/>
                                    </a:rPr>
                                  </m:ctrlPr>
                                </m:sSubPr>
                                <m:e>
                                  <m:r>
                                    <a:rPr lang="en-AU" i="1" smtClean="0">
                                      <a:latin typeface="Cambria Math" panose="02040503050406030204" pitchFamily="18" charset="0"/>
                                    </a:rPr>
                                    <m:t>h</m:t>
                                  </m:r>
                                </m:e>
                                <m:sub>
                                  <m:r>
                                    <a:rPr lang="en-AU" i="1" smtClean="0">
                                      <a:latin typeface="Cambria Math" panose="02040503050406030204" pitchFamily="18" charset="0"/>
                                    </a:rPr>
                                    <m:t>𝑗</m:t>
                                  </m:r>
                                </m:sub>
                              </m:sSub>
                            </m:e>
                          </m:d>
                        </m:e>
                        <m:sub>
                          <m:r>
                            <a:rPr lang="en-AU" i="1" smtClean="0">
                              <a:latin typeface="Cambria Math" panose="02040503050406030204" pitchFamily="18" charset="0"/>
                            </a:rPr>
                            <m:t>𝑑𝑎𝑡𝑎</m:t>
                          </m:r>
                        </m:sub>
                      </m:sSub>
                      <m:r>
                        <a:rPr lang="en-AU" i="1" smtClean="0">
                          <a:latin typeface="Cambria Math" panose="02040503050406030204" pitchFamily="18" charset="0"/>
                        </a:rPr>
                        <m:t>−</m:t>
                      </m:r>
                      <m:sSub>
                        <m:sSubPr>
                          <m:ctrlPr>
                            <a:rPr lang="en-AU" i="1">
                              <a:latin typeface="Cambria Math" panose="02040503050406030204" pitchFamily="18" charset="0"/>
                            </a:rPr>
                          </m:ctrlPr>
                        </m:sSubPr>
                        <m:e>
                          <m:d>
                            <m:dPr>
                              <m:begChr m:val="⟨"/>
                              <m:endChr m:val="⟩"/>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panose="02040503050406030204" pitchFamily="18" charset="0"/>
                                    </a:rPr>
                                    <m:t>𝑣</m:t>
                                  </m:r>
                                </m:e>
                                <m:sub>
                                  <m:r>
                                    <a:rPr lang="en-AU" i="1">
                                      <a:latin typeface="Cambria Math" panose="02040503050406030204" pitchFamily="18" charset="0"/>
                                    </a:rPr>
                                    <m:t>𝑖</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h</m:t>
                                  </m:r>
                                </m:e>
                                <m:sub>
                                  <m:r>
                                    <a:rPr lang="en-AU" i="1">
                                      <a:latin typeface="Cambria Math" panose="02040503050406030204" pitchFamily="18" charset="0"/>
                                    </a:rPr>
                                    <m:t>𝑗</m:t>
                                  </m:r>
                                </m:sub>
                              </m:sSub>
                            </m:e>
                          </m:d>
                        </m:e>
                        <m:sub>
                          <m:r>
                            <a:rPr lang="en-AU" i="1" smtClean="0">
                              <a:latin typeface="Cambria Math" panose="02040503050406030204" pitchFamily="18" charset="0"/>
                            </a:rPr>
                            <m:t>𝑚𝑜𝑑𝑒𝑙</m:t>
                          </m:r>
                        </m:sub>
                      </m:sSub>
                    </m:oMath>
                  </m:oMathPara>
                </a14:m>
                <a:endParaRPr lang="en-AU" dirty="0"/>
              </a:p>
              <a:p>
                <a:r>
                  <a:rPr lang="en-AU" dirty="0"/>
                  <a:t>This leads to a simple learning rule for performing </a:t>
                </a:r>
                <a:r>
                  <a:rPr lang="en-AU" dirty="0">
                    <a:solidFill>
                      <a:srgbClr val="FF0000"/>
                    </a:solidFill>
                  </a:rPr>
                  <a:t>stochastic steepest ascent </a:t>
                </a:r>
                <a:r>
                  <a:rPr lang="en-AU" dirty="0"/>
                  <a:t>in the log probability of the training data:</a:t>
                </a:r>
              </a:p>
              <a:p>
                <a:pPr marL="0" indent="0">
                  <a:buFont typeface="Wingdings 2" panose="05020102010507070707" pitchFamily="18" charset="2"/>
                  <a:buNone/>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ea typeface="Cambria Math" panose="02040503050406030204" pitchFamily="18" charset="0"/>
                        </a:rPr>
                        <m:t>∆</m:t>
                      </m:r>
                      <m:sSub>
                        <m:sSubPr>
                          <m:ctrlPr>
                            <a:rPr lang="en-AU" i="1" smtClean="0">
                              <a:latin typeface="Cambria Math" panose="02040503050406030204" pitchFamily="18" charset="0"/>
                              <a:ea typeface="Cambria Math" panose="02040503050406030204" pitchFamily="18" charset="0"/>
                            </a:rPr>
                          </m:ctrlPr>
                        </m:sSubPr>
                        <m:e>
                          <m:r>
                            <a:rPr lang="en-AU" i="1" smtClean="0">
                              <a:latin typeface="Cambria Math" panose="02040503050406030204" pitchFamily="18" charset="0"/>
                              <a:ea typeface="Cambria Math" panose="02040503050406030204" pitchFamily="18" charset="0"/>
                            </a:rPr>
                            <m:t>𝑤</m:t>
                          </m:r>
                        </m:e>
                        <m:sub>
                          <m:r>
                            <a:rPr lang="en-AU" i="1" smtClean="0">
                              <a:latin typeface="Cambria Math" panose="02040503050406030204" pitchFamily="18" charset="0"/>
                              <a:ea typeface="Cambria Math" panose="02040503050406030204" pitchFamily="18" charset="0"/>
                            </a:rPr>
                            <m:t>𝑖𝑗</m:t>
                          </m:r>
                        </m:sub>
                      </m:sSub>
                      <m:r>
                        <a:rPr lang="en-AU" i="1" smtClean="0">
                          <a:latin typeface="Cambria Math" panose="02040503050406030204" pitchFamily="18" charset="0"/>
                          <a:ea typeface="Cambria Math" panose="02040503050406030204" pitchFamily="18" charset="0"/>
                        </a:rPr>
                        <m:t>=</m:t>
                      </m:r>
                      <m:r>
                        <a:rPr lang="en-AU" i="1" smtClean="0">
                          <a:latin typeface="Cambria Math" panose="02040503050406030204" pitchFamily="18" charset="0"/>
                          <a:ea typeface="Cambria Math" panose="02040503050406030204" pitchFamily="18" charset="0"/>
                        </a:rPr>
                        <m:t>𝛼</m:t>
                      </m:r>
                      <m:d>
                        <m:dPr>
                          <m:ctrlPr>
                            <a:rPr lang="en-AU" i="1" smtClean="0">
                              <a:latin typeface="Cambria Math" panose="02040503050406030204" pitchFamily="18" charset="0"/>
                              <a:ea typeface="Cambria Math" panose="02040503050406030204" pitchFamily="18" charset="0"/>
                            </a:rPr>
                          </m:ctrlPr>
                        </m:dPr>
                        <m:e>
                          <m:sSub>
                            <m:sSubPr>
                              <m:ctrlPr>
                                <a:rPr lang="en-AU" i="1">
                                  <a:latin typeface="Cambria Math" panose="02040503050406030204" pitchFamily="18" charset="0"/>
                                </a:rPr>
                              </m:ctrlPr>
                            </m:sSubPr>
                            <m:e>
                              <m:d>
                                <m:dPr>
                                  <m:begChr m:val="⟨"/>
                                  <m:endChr m:val="⟩"/>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panose="02040503050406030204" pitchFamily="18" charset="0"/>
                                        </a:rPr>
                                        <m:t>𝑣</m:t>
                                      </m:r>
                                    </m:e>
                                    <m:sub>
                                      <m:r>
                                        <a:rPr lang="en-AU" i="1">
                                          <a:latin typeface="Cambria Math" panose="02040503050406030204" pitchFamily="18" charset="0"/>
                                        </a:rPr>
                                        <m:t>𝑖</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h</m:t>
                                      </m:r>
                                    </m:e>
                                    <m:sub>
                                      <m:r>
                                        <a:rPr lang="en-AU" i="1">
                                          <a:latin typeface="Cambria Math" panose="02040503050406030204" pitchFamily="18" charset="0"/>
                                        </a:rPr>
                                        <m:t>𝑗</m:t>
                                      </m:r>
                                    </m:sub>
                                  </m:sSub>
                                </m:e>
                              </m:d>
                            </m:e>
                            <m:sub>
                              <m:r>
                                <a:rPr lang="en-AU" i="1">
                                  <a:latin typeface="Cambria Math" panose="02040503050406030204" pitchFamily="18" charset="0"/>
                                </a:rPr>
                                <m:t>𝑑𝑎𝑡𝑎</m:t>
                              </m:r>
                            </m:sub>
                          </m:sSub>
                          <m:r>
                            <a:rPr lang="en-AU" i="1">
                              <a:latin typeface="Cambria Math" panose="02040503050406030204" pitchFamily="18" charset="0"/>
                            </a:rPr>
                            <m:t>−</m:t>
                          </m:r>
                          <m:sSub>
                            <m:sSubPr>
                              <m:ctrlPr>
                                <a:rPr lang="en-AU" i="1">
                                  <a:latin typeface="Cambria Math" panose="02040503050406030204" pitchFamily="18" charset="0"/>
                                </a:rPr>
                              </m:ctrlPr>
                            </m:sSubPr>
                            <m:e>
                              <m:d>
                                <m:dPr>
                                  <m:begChr m:val="⟨"/>
                                  <m:endChr m:val="⟩"/>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panose="02040503050406030204" pitchFamily="18" charset="0"/>
                                        </a:rPr>
                                        <m:t>𝑣</m:t>
                                      </m:r>
                                    </m:e>
                                    <m:sub>
                                      <m:r>
                                        <a:rPr lang="en-AU" i="1">
                                          <a:latin typeface="Cambria Math" panose="02040503050406030204" pitchFamily="18" charset="0"/>
                                        </a:rPr>
                                        <m:t>𝑖</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h</m:t>
                                      </m:r>
                                    </m:e>
                                    <m:sub>
                                      <m:r>
                                        <a:rPr lang="en-AU" i="1">
                                          <a:latin typeface="Cambria Math" panose="02040503050406030204" pitchFamily="18" charset="0"/>
                                        </a:rPr>
                                        <m:t>𝑗</m:t>
                                      </m:r>
                                    </m:sub>
                                  </m:sSub>
                                </m:e>
                              </m:d>
                            </m:e>
                            <m:sub>
                              <m:r>
                                <a:rPr lang="en-AU" i="1">
                                  <a:latin typeface="Cambria Math" panose="02040503050406030204" pitchFamily="18" charset="0"/>
                                </a:rPr>
                                <m:t>𝑚𝑜𝑑𝑒𝑙</m:t>
                              </m:r>
                            </m:sub>
                          </m:sSub>
                        </m:e>
                      </m:d>
                    </m:oMath>
                  </m:oMathPara>
                </a14:m>
                <a:endParaRPr lang="en-AU" dirty="0"/>
              </a:p>
              <a:p>
                <a:pPr marL="0" indent="0">
                  <a:buFont typeface="Wingdings 2" panose="05020102010507070707" pitchFamily="18" charset="2"/>
                  <a:buNone/>
                </a:pPr>
                <a:r>
                  <a:rPr lang="en-AU" dirty="0"/>
                  <a:t> where </a:t>
                </a:r>
                <a14:m>
                  <m:oMath xmlns:m="http://schemas.openxmlformats.org/officeDocument/2006/math">
                    <m:r>
                      <a:rPr lang="en-AU" i="1" smtClean="0">
                        <a:latin typeface="Cambria Math" panose="02040503050406030204" pitchFamily="18" charset="0"/>
                      </a:rPr>
                      <m:t>𝛼</m:t>
                    </m:r>
                  </m:oMath>
                </a14:m>
                <a:r>
                  <a:rPr lang="en-AU" dirty="0"/>
                  <a:t> is a learning rate.</a:t>
                </a:r>
              </a:p>
              <a:p>
                <a:pPr marL="0" indent="0">
                  <a:buFont typeface="Wingdings 2" panose="05020102010507070707" pitchFamily="18" charset="2"/>
                  <a:buNone/>
                </a:pPr>
                <a:endParaRPr lang="en-AU" dirty="0"/>
              </a:p>
            </p:txBody>
          </p:sp>
        </mc:Choice>
        <mc:Fallback xmlns="">
          <p:sp>
            <p:nvSpPr>
              <p:cNvPr id="4" name="Content Placeholder 2"/>
              <p:cNvSpPr txBox="1">
                <a:spLocks noRot="1" noChangeAspect="1" noMove="1" noResize="1" noEditPoints="1" noAdjustHandles="1" noChangeArrowheads="1" noChangeShapeType="1" noTextEdit="1"/>
              </p:cNvSpPr>
              <p:nvPr/>
            </p:nvSpPr>
            <p:spPr bwMode="auto">
              <a:xfrm>
                <a:off x="465826" y="2888411"/>
                <a:ext cx="7989752" cy="4029999"/>
              </a:xfrm>
              <a:prstGeom prst="rect">
                <a:avLst/>
              </a:prstGeom>
              <a:blipFill rotWithShape="0">
                <a:blip r:embed="rId3"/>
                <a:stretch>
                  <a:fillRect l="-763" t="-1210" r="-137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p:spTree>
    <p:extLst>
      <p:ext uri="{BB962C8B-B14F-4D97-AF65-F5344CB8AC3E}">
        <p14:creationId xmlns:p14="http://schemas.microsoft.com/office/powerpoint/2010/main" val="31017891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Contrastive Divergence</a:t>
            </a:r>
          </a:p>
        </p:txBody>
      </p:sp>
      <p:sp>
        <p:nvSpPr>
          <p:cNvPr id="5" name="Content Placeholder 4"/>
          <p:cNvSpPr>
            <a:spLocks noGrp="1"/>
          </p:cNvSpPr>
          <p:nvPr>
            <p:ph idx="1"/>
          </p:nvPr>
        </p:nvSpPr>
        <p:spPr>
          <a:xfrm>
            <a:off x="581025" y="2057400"/>
            <a:ext cx="7989752" cy="4495800"/>
          </a:xfrm>
        </p:spPr>
        <p:txBody>
          <a:bodyPr/>
          <a:lstStyle/>
          <a:p>
            <a:r>
              <a:rPr lang="en-AU" dirty="0"/>
              <a:t>While researchers have known about RBMs for some time now, the recent introduction of the contrastive divergence unsupervised training algorithm has renewed interest.</a:t>
            </a:r>
          </a:p>
          <a:p>
            <a:r>
              <a:rPr lang="en-AU" dirty="0"/>
              <a:t>The </a:t>
            </a:r>
            <a:r>
              <a:rPr lang="en-AU" dirty="0">
                <a:solidFill>
                  <a:srgbClr val="FF0000"/>
                </a:solidFill>
              </a:rPr>
              <a:t>single-step</a:t>
            </a:r>
            <a:r>
              <a:rPr lang="en-AU" dirty="0"/>
              <a:t> </a:t>
            </a:r>
            <a:r>
              <a:rPr lang="en-AU" dirty="0">
                <a:solidFill>
                  <a:srgbClr val="FF0000"/>
                </a:solidFill>
              </a:rPr>
              <a:t>contrastive divergence </a:t>
            </a:r>
            <a:r>
              <a:rPr lang="en-AU" dirty="0"/>
              <a:t>algorithm (CD-1) works like this:</a:t>
            </a:r>
          </a:p>
          <a:p>
            <a:pPr marL="0" indent="0">
              <a:buNone/>
            </a:pPr>
            <a:r>
              <a:rPr lang="en-AU" dirty="0"/>
              <a:t>1. Positive phase:</a:t>
            </a:r>
          </a:p>
          <a:p>
            <a:pPr lvl="1">
              <a:buFont typeface="Arial" panose="020B0604020202020204" pitchFamily="34" charset="0"/>
              <a:buChar char="•"/>
            </a:pPr>
            <a:r>
              <a:rPr lang="en-AU" dirty="0"/>
              <a:t>An input sample v is clamped to the input layer.</a:t>
            </a:r>
          </a:p>
          <a:p>
            <a:pPr lvl="1">
              <a:buFont typeface="Arial" panose="020B0604020202020204" pitchFamily="34" charset="0"/>
              <a:buChar char="•"/>
            </a:pPr>
            <a:r>
              <a:rPr lang="en-AU" dirty="0"/>
              <a:t>v is propagated to the hidden layer in a similar manner to the feedforward networks. The result of the hidden layer activations is h.</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53</a:t>
            </a:fld>
            <a:endParaRPr lang="en-US" altLang="en-US" dirty="0"/>
          </a:p>
        </p:txBody>
      </p:sp>
    </p:spTree>
    <p:extLst>
      <p:ext uri="{BB962C8B-B14F-4D97-AF65-F5344CB8AC3E}">
        <p14:creationId xmlns:p14="http://schemas.microsoft.com/office/powerpoint/2010/main" val="7319295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1"/>
            <a:ext cx="7989752" cy="2666999"/>
          </a:xfrm>
        </p:spPr>
        <p:txBody>
          <a:bodyPr/>
          <a:lstStyle/>
          <a:p>
            <a:pPr marL="0" indent="0">
              <a:buNone/>
            </a:pPr>
            <a:r>
              <a:rPr lang="en-AU" dirty="0"/>
              <a:t>2. Negative phase:</a:t>
            </a:r>
          </a:p>
          <a:p>
            <a:pPr lvl="1">
              <a:buFont typeface="Arial" panose="020B0604020202020204" pitchFamily="34" charset="0"/>
              <a:buChar char="•"/>
            </a:pPr>
            <a:r>
              <a:rPr lang="en-AU" dirty="0"/>
              <a:t>Propagate h back to the visible layer with result v’ (the connections between the visible and hidden layers are undirected and thus allow movement in both directions).</a:t>
            </a:r>
          </a:p>
          <a:p>
            <a:pPr lvl="1">
              <a:buFont typeface="Arial" panose="020B0604020202020204" pitchFamily="34" charset="0"/>
              <a:buChar char="•"/>
            </a:pPr>
            <a:r>
              <a:rPr lang="en-AU" dirty="0"/>
              <a:t>Propagate the new v’ back to the hidden layer with activations result 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9788" y="3200400"/>
            <a:ext cx="2671156" cy="3049002"/>
          </a:xfrm>
          <a:prstGeom prst="rect">
            <a:avLst/>
          </a:prstGeom>
        </p:spPr>
      </p:pic>
      <mc:AlternateContent xmlns:mc="http://schemas.openxmlformats.org/markup-compatibility/2006" xmlns:a14="http://schemas.microsoft.com/office/drawing/2010/main">
        <mc:Choice Requires="a14">
          <p:sp>
            <p:nvSpPr>
              <p:cNvPr id="6" name="Content Placeholder 3"/>
              <p:cNvSpPr txBox="1">
                <a:spLocks/>
              </p:cNvSpPr>
              <p:nvPr/>
            </p:nvSpPr>
            <p:spPr bwMode="auto">
              <a:xfrm>
                <a:off x="581192" y="3429000"/>
                <a:ext cx="5438608" cy="30480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2400" kern="1200">
                    <a:solidFill>
                      <a:schemeClr val="tx1"/>
                    </a:solidFill>
                    <a:latin typeface="Times New Roman" panose="02020603050405020304" pitchFamily="18" charset="0"/>
                    <a:ea typeface="+mn-ea"/>
                    <a:cs typeface="Times New Roman" panose="02020603050405020304" pitchFamily="18"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AU" dirty="0"/>
                  <a:t>3. Weight update:</a:t>
                </a:r>
              </a:p>
              <a:p>
                <a:pPr marL="593725" lvl="2" indent="0">
                  <a:buFont typeface="Wingdings 2" panose="05020102010507070707" pitchFamily="18" charset="2"/>
                  <a:buNone/>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𝑤</m:t>
                      </m:r>
                      <m:d>
                        <m:dPr>
                          <m:ctrlPr>
                            <a:rPr lang="en-AU" i="1" smtClean="0">
                              <a:latin typeface="Cambria Math" panose="02040503050406030204" pitchFamily="18" charset="0"/>
                            </a:rPr>
                          </m:ctrlPr>
                        </m:dPr>
                        <m:e>
                          <m:r>
                            <a:rPr lang="en-AU" i="1" smtClean="0">
                              <a:latin typeface="Cambria Math" panose="02040503050406030204" pitchFamily="18" charset="0"/>
                            </a:rPr>
                            <m:t>𝑡</m:t>
                          </m:r>
                          <m:r>
                            <a:rPr lang="en-AU" i="1" smtClean="0">
                              <a:latin typeface="Cambria Math" panose="02040503050406030204" pitchFamily="18" charset="0"/>
                            </a:rPr>
                            <m:t>+1</m:t>
                          </m:r>
                        </m:e>
                      </m:d>
                      <m:r>
                        <a:rPr lang="en-AU" i="1" smtClean="0">
                          <a:latin typeface="Cambria Math" panose="02040503050406030204" pitchFamily="18" charset="0"/>
                        </a:rPr>
                        <m:t>=</m:t>
                      </m:r>
                      <m:r>
                        <a:rPr lang="en-AU" i="1" smtClean="0">
                          <a:latin typeface="Cambria Math" panose="02040503050406030204" pitchFamily="18" charset="0"/>
                        </a:rPr>
                        <m:t>𝑤</m:t>
                      </m:r>
                      <m:d>
                        <m:dPr>
                          <m:ctrlPr>
                            <a:rPr lang="en-AU" i="1" smtClean="0">
                              <a:latin typeface="Cambria Math" panose="02040503050406030204" pitchFamily="18" charset="0"/>
                            </a:rPr>
                          </m:ctrlPr>
                        </m:dPr>
                        <m:e>
                          <m:r>
                            <a:rPr lang="en-AU" i="1" smtClean="0">
                              <a:latin typeface="Cambria Math" panose="02040503050406030204" pitchFamily="18" charset="0"/>
                            </a:rPr>
                            <m:t>𝑡</m:t>
                          </m:r>
                        </m:e>
                      </m:d>
                      <m:r>
                        <a:rPr lang="en-AU" i="1" smtClean="0">
                          <a:latin typeface="Cambria Math" panose="02040503050406030204" pitchFamily="18" charset="0"/>
                        </a:rPr>
                        <m:t>+</m:t>
                      </m:r>
                      <m:r>
                        <a:rPr lang="en-AU" i="1" smtClean="0">
                          <a:latin typeface="Cambria Math" panose="02040503050406030204" pitchFamily="18" charset="0"/>
                        </a:rPr>
                        <m:t>𝛼</m:t>
                      </m:r>
                      <m:d>
                        <m:dPr>
                          <m:ctrlPr>
                            <a:rPr lang="en-AU" i="1" smtClean="0">
                              <a:latin typeface="Cambria Math" panose="02040503050406030204" pitchFamily="18" charset="0"/>
                            </a:rPr>
                          </m:ctrlPr>
                        </m:dPr>
                        <m:e>
                          <m:r>
                            <a:rPr lang="en-AU" i="1" smtClean="0">
                              <a:latin typeface="Cambria Math" panose="02040503050406030204" pitchFamily="18" charset="0"/>
                            </a:rPr>
                            <m:t>𝑣</m:t>
                          </m:r>
                          <m:sSup>
                            <m:sSupPr>
                              <m:ctrlPr>
                                <a:rPr lang="en-AU" i="1" smtClean="0">
                                  <a:latin typeface="Cambria Math" panose="02040503050406030204" pitchFamily="18" charset="0"/>
                                </a:rPr>
                              </m:ctrlPr>
                            </m:sSupPr>
                            <m:e>
                              <m:r>
                                <a:rPr lang="en-AU" i="1" smtClean="0">
                                  <a:latin typeface="Cambria Math" panose="02040503050406030204" pitchFamily="18" charset="0"/>
                                </a:rPr>
                                <m:t>h</m:t>
                              </m:r>
                            </m:e>
                            <m:sup>
                              <m:r>
                                <a:rPr lang="en-AU" i="1" smtClean="0">
                                  <a:latin typeface="Cambria Math" panose="02040503050406030204" pitchFamily="18" charset="0"/>
                                </a:rPr>
                                <m:t>𝑇</m:t>
                              </m:r>
                            </m:sup>
                          </m:sSup>
                          <m: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i="1" smtClean="0">
                                  <a:latin typeface="Cambria Math" panose="02040503050406030204" pitchFamily="18" charset="0"/>
                                </a:rPr>
                                <m:t>𝑣</m:t>
                              </m:r>
                            </m:e>
                            <m:sup>
                              <m:r>
                                <a:rPr lang="en-AU" i="1" smtClean="0">
                                  <a:latin typeface="Cambria Math" panose="02040503050406030204" pitchFamily="18" charset="0"/>
                                </a:rPr>
                                <m:t>′</m:t>
                              </m:r>
                            </m:sup>
                          </m:sSup>
                          <m:sSup>
                            <m:sSupPr>
                              <m:ctrlPr>
                                <a:rPr lang="en-AU" i="1" smtClean="0">
                                  <a:latin typeface="Cambria Math" panose="02040503050406030204" pitchFamily="18" charset="0"/>
                                </a:rPr>
                              </m:ctrlPr>
                            </m:sSupPr>
                            <m:e>
                              <m:r>
                                <a:rPr lang="en-AU" i="1" smtClean="0">
                                  <a:latin typeface="Cambria Math" panose="02040503050406030204" pitchFamily="18" charset="0"/>
                                </a:rPr>
                                <m:t>h</m:t>
                              </m:r>
                            </m:e>
                            <m:sup>
                              <m:r>
                                <a:rPr lang="en-AU" i="1" smtClean="0">
                                  <a:latin typeface="Cambria Math" panose="02040503050406030204" pitchFamily="18" charset="0"/>
                                </a:rPr>
                                <m:t>′</m:t>
                              </m:r>
                              <m:r>
                                <a:rPr lang="en-AU" i="1" smtClean="0">
                                  <a:latin typeface="Cambria Math" panose="02040503050406030204" pitchFamily="18" charset="0"/>
                                </a:rPr>
                                <m:t>𝑇</m:t>
                              </m:r>
                            </m:sup>
                          </m:sSup>
                        </m:e>
                      </m:d>
                    </m:oMath>
                  </m:oMathPara>
                </a14:m>
                <a:endParaRPr lang="en-AU" dirty="0"/>
              </a:p>
              <a:p>
                <a:pPr marL="593725" lvl="2" indent="0">
                  <a:buFont typeface="Wingdings 2" panose="05020102010507070707" pitchFamily="18" charset="2"/>
                  <a:buNone/>
                </a:pPr>
                <a:r>
                  <a:rPr lang="en-AU" dirty="0"/>
                  <a:t>Where a is the learning rate and v, v’, h, h’, and w are vectors.</a:t>
                </a:r>
              </a:p>
            </p:txBody>
          </p:sp>
        </mc:Choice>
        <mc:Fallback xmlns="">
          <p:sp>
            <p:nvSpPr>
              <p:cNvPr id="6" name="Content Placeholder 3"/>
              <p:cNvSpPr txBox="1">
                <a:spLocks noRot="1" noChangeAspect="1" noMove="1" noResize="1" noEditPoints="1" noAdjustHandles="1" noChangeArrowheads="1" noChangeShapeType="1" noTextEdit="1"/>
              </p:cNvSpPr>
              <p:nvPr/>
            </p:nvSpPr>
            <p:spPr bwMode="auto">
              <a:xfrm>
                <a:off x="581192" y="3429000"/>
                <a:ext cx="5438608" cy="3048000"/>
              </a:xfrm>
              <a:prstGeom prst="rect">
                <a:avLst/>
              </a:prstGeom>
              <a:blipFill rotWithShape="0">
                <a:blip r:embed="rId3"/>
                <a:stretch>
                  <a:fillRect l="-1680" t="-1600" r="-123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54</a:t>
            </a:fld>
            <a:endParaRPr lang="en-US" altLang="en-US"/>
          </a:p>
        </p:txBody>
      </p:sp>
    </p:spTree>
    <p:extLst>
      <p:ext uri="{BB962C8B-B14F-4D97-AF65-F5344CB8AC3E}">
        <p14:creationId xmlns:p14="http://schemas.microsoft.com/office/powerpoint/2010/main" val="4404510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The Differing Goals of RBM and Autoencoders</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55</a:t>
            </a:fld>
            <a:endParaRPr lang="en-US" altLang="en-US"/>
          </a:p>
        </p:txBody>
      </p:sp>
      <p:sp>
        <p:nvSpPr>
          <p:cNvPr id="5" name="Content Placeholder 4"/>
          <p:cNvSpPr>
            <a:spLocks noGrp="1"/>
          </p:cNvSpPr>
          <p:nvPr>
            <p:ph idx="1"/>
          </p:nvPr>
        </p:nvSpPr>
        <p:spPr>
          <a:xfrm>
            <a:off x="545082" y="2057400"/>
            <a:ext cx="7989752" cy="4038600"/>
          </a:xfrm>
        </p:spPr>
        <p:txBody>
          <a:bodyPr/>
          <a:lstStyle/>
          <a:p>
            <a:r>
              <a:rPr lang="en-AU" dirty="0"/>
              <a:t>Unlike an </a:t>
            </a:r>
            <a:r>
              <a:rPr lang="en-AU" dirty="0">
                <a:solidFill>
                  <a:srgbClr val="FF0000"/>
                </a:solidFill>
              </a:rPr>
              <a:t>autoencoder</a:t>
            </a:r>
            <a:r>
              <a:rPr lang="en-AU" dirty="0"/>
              <a:t>, the aim of the pretraining algorithm is not to accurately reconstruct each training image but to make the distribution of the confabulations be the same as the distribution of the samples.</a:t>
            </a:r>
          </a:p>
          <a:p>
            <a:r>
              <a:rPr lang="en-AU" dirty="0"/>
              <a:t>This goal can be satisfied even if a sample A that occurs with probability p(A)  in the training set is confabulated as a sample B with probability p(B|A) provided that, for all A,  p(A) = ΣB p(B) p(A|B).</a:t>
            </a:r>
          </a:p>
          <a:p>
            <a:endParaRPr lang="en-AU" dirty="0"/>
          </a:p>
        </p:txBody>
      </p:sp>
    </p:spTree>
    <p:extLst>
      <p:ext uri="{BB962C8B-B14F-4D97-AF65-F5344CB8AC3E}">
        <p14:creationId xmlns:p14="http://schemas.microsoft.com/office/powerpoint/2010/main" val="1261059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Returning to the Flu</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581025" y="2145722"/>
                <a:ext cx="7989752" cy="4325197"/>
              </a:xfrm>
            </p:spPr>
            <p:txBody>
              <a:bodyPr/>
              <a:lstStyle/>
              <a:p>
                <a:r>
                  <a:rPr lang="en-AU" dirty="0"/>
                  <a:t>To demonstrate contrastive divergence (CD), the same symptoms data set are used as before. </a:t>
                </a:r>
              </a:p>
              <a:p>
                <a:r>
                  <a:rPr lang="en-AU" dirty="0"/>
                  <a:t>The test network is an RBM with six visible and two hidden units. Train the network using contrastive divergence with the symptoms </a:t>
                </a:r>
                <a14:m>
                  <m:oMath xmlns:m="http://schemas.openxmlformats.org/officeDocument/2006/math">
                    <m:r>
                      <a:rPr lang="en-AU" i="1" dirty="0" smtClean="0">
                        <a:latin typeface="Cambria Math" panose="02040503050406030204" pitchFamily="18" charset="0"/>
                      </a:rPr>
                      <m:t>𝑣</m:t>
                    </m:r>
                  </m:oMath>
                </a14:m>
                <a:r>
                  <a:rPr lang="en-AU" dirty="0"/>
                  <a:t> fed to the visible layer. </a:t>
                </a:r>
              </a:p>
              <a:p>
                <a:r>
                  <a:rPr lang="en-AU" dirty="0"/>
                  <a:t>During testing, the symptoms are again presented to the visible layer, then, the data is propagated to the hidden layer. </a:t>
                </a:r>
              </a:p>
              <a:p>
                <a:r>
                  <a:rPr lang="en-AU" dirty="0"/>
                  <a:t>The hidden units represent the sick/healthy state, a very similar architecture to the autoencoder (propagating data from the visible to the hidden layer).</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581025" y="2145722"/>
                <a:ext cx="7989752" cy="4325197"/>
              </a:xfrm>
              <a:blipFill rotWithShape="0">
                <a:blip r:embed="rId2"/>
                <a:stretch>
                  <a:fillRect l="-763" t="-1127" r="-686" b="-282"/>
                </a:stretch>
              </a:blipFill>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56</a:t>
            </a:fld>
            <a:endParaRPr lang="en-US" altLang="en-US" dirty="0"/>
          </a:p>
        </p:txBody>
      </p:sp>
    </p:spTree>
    <p:extLst>
      <p:ext uri="{BB962C8B-B14F-4D97-AF65-F5344CB8AC3E}">
        <p14:creationId xmlns:p14="http://schemas.microsoft.com/office/powerpoint/2010/main" val="3958212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AU" dirty="0"/>
              <a:t>After several hundred iterations, we can observe the same result as with autoencoders: one of the hidden units has a higher activation value when any of the “sick” samples is presented, while the other is always more active for the “healthy” samples.</a:t>
            </a:r>
          </a:p>
          <a:p>
            <a:endParaRPr lang="en-AU" dirty="0"/>
          </a:p>
          <a:p>
            <a:endParaRPr lang="en-AU" dirty="0"/>
          </a:p>
          <a:p>
            <a:endParaRPr lang="en-AU" dirty="0"/>
          </a:p>
          <a:p>
            <a:endParaRPr lang="en-AU" dirty="0"/>
          </a:p>
          <a:p>
            <a:endParaRPr lang="en-AU" dirty="0"/>
          </a:p>
          <a:p>
            <a:pPr marL="0" indent="0">
              <a:buNone/>
            </a:pPr>
            <a:r>
              <a:rPr lang="en-AU" sz="1800" dirty="0"/>
              <a:t>You can see this example in action </a:t>
            </a:r>
            <a:r>
              <a:rPr lang="en-AU" sz="1800" dirty="0">
                <a:hlinkClick r:id="rId2"/>
              </a:rPr>
              <a:t>in the </a:t>
            </a:r>
            <a:r>
              <a:rPr lang="en-AU" sz="1800" i="1" dirty="0" err="1">
                <a:hlinkClick r:id="rId2"/>
              </a:rPr>
              <a:t>testContrastiveDivergence</a:t>
            </a:r>
            <a:r>
              <a:rPr lang="en-AU" sz="1800" dirty="0">
                <a:hlinkClick r:id="rId2"/>
              </a:rPr>
              <a:t> method</a:t>
            </a:r>
            <a:r>
              <a:rPr lang="en-AU" sz="1800" dirty="0"/>
              <a: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57</a:t>
            </a:fld>
            <a:endParaRPr lang="en-US" altLang="en-US"/>
          </a:p>
        </p:txBody>
      </p:sp>
    </p:spTree>
    <p:extLst>
      <p:ext uri="{BB962C8B-B14F-4D97-AF65-F5344CB8AC3E}">
        <p14:creationId xmlns:p14="http://schemas.microsoft.com/office/powerpoint/2010/main" val="16078494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Going Back to Machine Learning</a:t>
            </a:r>
          </a:p>
        </p:txBody>
      </p:sp>
      <p:sp>
        <p:nvSpPr>
          <p:cNvPr id="5" name="Content Placeholder 4"/>
          <p:cNvSpPr>
            <a:spLocks noGrp="1"/>
          </p:cNvSpPr>
          <p:nvPr>
            <p:ph idx="1"/>
          </p:nvPr>
        </p:nvSpPr>
        <p:spPr>
          <a:xfrm>
            <a:off x="552450" y="2057400"/>
            <a:ext cx="7989752" cy="4495800"/>
          </a:xfrm>
        </p:spPr>
        <p:txBody>
          <a:bodyPr/>
          <a:lstStyle/>
          <a:p>
            <a:r>
              <a:rPr lang="en-AU" dirty="0"/>
              <a:t>Essentially, the two hidden units have learned a compact representation of the flu symptom data set. To see how this relates to learning, return to the problem of overfitting. </a:t>
            </a:r>
          </a:p>
          <a:p>
            <a:endParaRPr lang="en-AU" dirty="0"/>
          </a:p>
          <a:p>
            <a:r>
              <a:rPr lang="en-AU" dirty="0"/>
              <a:t>By training the network to learn a compact representation of the data, a simpler representation are preferred rather than a highly complex hypothesis that </a:t>
            </a:r>
            <a:r>
              <a:rPr lang="en-AU" dirty="0" err="1"/>
              <a:t>overfits</a:t>
            </a:r>
            <a:r>
              <a:rPr lang="en-AU" dirty="0"/>
              <a:t> the training data.</a:t>
            </a:r>
          </a:p>
          <a:p>
            <a:endParaRPr lang="en-AU" dirty="0"/>
          </a:p>
          <a:p>
            <a:r>
              <a:rPr lang="en-AU" dirty="0"/>
              <a:t>In a way, by favouring these simpler representations, the model is attempting to learn the data in a truer sense.</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58</a:t>
            </a:fld>
            <a:endParaRPr lang="en-US" altLang="en-US" dirty="0"/>
          </a:p>
        </p:txBody>
      </p:sp>
    </p:spTree>
    <p:extLst>
      <p:ext uri="{BB962C8B-B14F-4D97-AF65-F5344CB8AC3E}">
        <p14:creationId xmlns:p14="http://schemas.microsoft.com/office/powerpoint/2010/main" val="2324404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Deep Networks</a:t>
            </a:r>
          </a:p>
        </p:txBody>
      </p:sp>
      <p:sp>
        <p:nvSpPr>
          <p:cNvPr id="5" name="Content Placeholder 4"/>
          <p:cNvSpPr>
            <a:spLocks noGrp="1"/>
          </p:cNvSpPr>
          <p:nvPr>
            <p:ph idx="1"/>
          </p:nvPr>
        </p:nvSpPr>
        <p:spPr>
          <a:xfrm>
            <a:off x="381000" y="2008187"/>
            <a:ext cx="8113714" cy="4495800"/>
          </a:xfrm>
        </p:spPr>
        <p:txBody>
          <a:bodyPr/>
          <a:lstStyle/>
          <a:p>
            <a:r>
              <a:rPr lang="en-AU" dirty="0"/>
              <a:t>The hidden layers of autoencoders and RBMs act as effective feature detectors; but these features could not be used directly. </a:t>
            </a:r>
          </a:p>
          <a:p>
            <a:r>
              <a:rPr lang="en-AU" dirty="0"/>
              <a:t>Luckily, </a:t>
            </a:r>
            <a:r>
              <a:rPr lang="en-AU" dirty="0">
                <a:hlinkClick r:id="rId2"/>
              </a:rPr>
              <a:t>it was discovered</a:t>
            </a:r>
            <a:r>
              <a:rPr lang="en-AU" dirty="0"/>
              <a:t> that these structures (Autoencoders and RBMs )  can be </a:t>
            </a:r>
            <a:r>
              <a:rPr lang="en-AU" b="1" dirty="0">
                <a:solidFill>
                  <a:srgbClr val="FF0000"/>
                </a:solidFill>
              </a:rPr>
              <a:t>stacked to form deep networks</a:t>
            </a:r>
            <a:r>
              <a:rPr lang="en-AU" b="1" dirty="0"/>
              <a:t>. </a:t>
            </a:r>
          </a:p>
          <a:p>
            <a:r>
              <a:rPr lang="en-AU" dirty="0"/>
              <a:t>These networks can be trained, one layer at a time to help to overcome the</a:t>
            </a:r>
            <a:r>
              <a:rPr lang="en-AU" dirty="0">
                <a:solidFill>
                  <a:srgbClr val="0070C0"/>
                </a:solidFill>
              </a:rPr>
              <a:t> vanishing gradient</a:t>
            </a:r>
            <a:r>
              <a:rPr lang="en-AU" dirty="0"/>
              <a:t> and </a:t>
            </a:r>
            <a:r>
              <a:rPr lang="en-AU" dirty="0">
                <a:solidFill>
                  <a:srgbClr val="0070C0"/>
                </a:solidFill>
              </a:rPr>
              <a:t>overfitting</a:t>
            </a:r>
            <a:r>
              <a:rPr lang="en-AU" dirty="0"/>
              <a:t> problems associated with classic backpropagation. </a:t>
            </a:r>
          </a:p>
          <a:p>
            <a:r>
              <a:rPr lang="en-AU" dirty="0"/>
              <a:t>The resulting structures are often quite powerful, producing impressive results. </a:t>
            </a:r>
          </a:p>
          <a:p>
            <a:endParaRPr lang="en-AU" dirty="0"/>
          </a:p>
          <a:p>
            <a:endParaRPr lang="en-AU" b="1" dirty="0"/>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59</a:t>
            </a:fld>
            <a:endParaRPr lang="en-US" altLang="en-US" dirty="0"/>
          </a:p>
        </p:txBody>
      </p:sp>
    </p:spTree>
    <p:extLst>
      <p:ext uri="{BB962C8B-B14F-4D97-AF65-F5344CB8AC3E}">
        <p14:creationId xmlns:p14="http://schemas.microsoft.com/office/powerpoint/2010/main" val="2189617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914400"/>
            <a:ext cx="4267200" cy="4800600"/>
          </a:xfrm>
        </p:spPr>
        <p:txBody>
          <a:bodyPr/>
          <a:lstStyle/>
          <a:p>
            <a:r>
              <a:rPr lang="en-AU" dirty="0"/>
              <a:t>For example, Google’s famous </a:t>
            </a:r>
            <a:r>
              <a:rPr lang="en-AU" dirty="0">
                <a:hlinkClick r:id="rId2"/>
              </a:rPr>
              <a:t>“cat” paper</a:t>
            </a:r>
            <a:r>
              <a:rPr lang="en-AU" dirty="0"/>
              <a:t> in which they use </a:t>
            </a:r>
            <a:r>
              <a:rPr lang="en-AU" dirty="0">
                <a:solidFill>
                  <a:srgbClr val="0070C0"/>
                </a:solidFill>
              </a:rPr>
              <a:t>special kind of deep autoencoders </a:t>
            </a:r>
            <a:r>
              <a:rPr lang="en-AU" dirty="0"/>
              <a:t>to “learn” human and cat face detection based on </a:t>
            </a:r>
            <a:r>
              <a:rPr lang="en-AU" i="1" dirty="0" err="1"/>
              <a:t>unlabeled</a:t>
            </a:r>
            <a:r>
              <a:rPr lang="en-AU" dirty="0"/>
              <a:t> data.</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60</a:t>
            </a:fld>
            <a:endParaRPr lang="en-US" altLang="en-US"/>
          </a:p>
        </p:txBody>
      </p:sp>
      <p:pic>
        <p:nvPicPr>
          <p:cNvPr id="3" name="Picture 2"/>
          <p:cNvPicPr>
            <a:picLocks noChangeAspect="1"/>
          </p:cNvPicPr>
          <p:nvPr/>
        </p:nvPicPr>
        <p:blipFill rotWithShape="1">
          <a:blip r:embed="rId3"/>
          <a:srcRect t="3614"/>
          <a:stretch/>
        </p:blipFill>
        <p:spPr>
          <a:xfrm>
            <a:off x="4664015" y="762000"/>
            <a:ext cx="4196778" cy="3959225"/>
          </a:xfrm>
          <a:prstGeom prst="rect">
            <a:avLst/>
          </a:prstGeom>
        </p:spPr>
      </p:pic>
      <p:pic>
        <p:nvPicPr>
          <p:cNvPr id="5" name="Picture 4"/>
          <p:cNvPicPr>
            <a:picLocks noChangeAspect="1"/>
          </p:cNvPicPr>
          <p:nvPr/>
        </p:nvPicPr>
        <p:blipFill>
          <a:blip r:embed="rId4"/>
          <a:stretch>
            <a:fillRect/>
          </a:stretch>
        </p:blipFill>
        <p:spPr>
          <a:xfrm>
            <a:off x="588303" y="4941168"/>
            <a:ext cx="8086725" cy="1238250"/>
          </a:xfrm>
          <a:prstGeom prst="rect">
            <a:avLst/>
          </a:prstGeom>
        </p:spPr>
      </p:pic>
    </p:spTree>
    <p:extLst>
      <p:ext uri="{BB962C8B-B14F-4D97-AF65-F5344CB8AC3E}">
        <p14:creationId xmlns:p14="http://schemas.microsoft.com/office/powerpoint/2010/main" val="40577884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Deep Autoencoder Network</a:t>
            </a:r>
          </a:p>
        </p:txBody>
      </p:sp>
      <p:sp>
        <p:nvSpPr>
          <p:cNvPr id="5" name="Content Placeholder 4"/>
          <p:cNvSpPr>
            <a:spLocks noGrp="1"/>
          </p:cNvSpPr>
          <p:nvPr>
            <p:ph idx="1"/>
          </p:nvPr>
        </p:nvSpPr>
        <p:spPr>
          <a:xfrm>
            <a:off x="381000" y="2209800"/>
            <a:ext cx="4114800" cy="4419600"/>
          </a:xfrm>
        </p:spPr>
        <p:txBody>
          <a:bodyPr/>
          <a:lstStyle/>
          <a:p>
            <a:r>
              <a:rPr lang="en-AU" dirty="0"/>
              <a:t>If the simple autoencoders are stacked together, they forms a deep autoencoder. </a:t>
            </a:r>
          </a:p>
          <a:p>
            <a:r>
              <a:rPr lang="en-AU" dirty="0"/>
              <a:t>The hidden layer of autoencoder t acts as an input layer to autoencoder t + 1. The input layer of the first autoencoder is the input layer for the whole network. </a:t>
            </a:r>
          </a:p>
        </p:txBody>
      </p:sp>
      <p:pic>
        <p:nvPicPr>
          <p:cNvPr id="6146" name="Picture 2" descr="Stacked Autoencoders have a series of inputs, outputs, and hidden layers that contribute to machine learning outc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540179"/>
            <a:ext cx="3733800" cy="301112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61</a:t>
            </a:fld>
            <a:endParaRPr lang="en-US" altLang="en-US" dirty="0"/>
          </a:p>
        </p:txBody>
      </p:sp>
    </p:spTree>
    <p:extLst>
      <p:ext uri="{BB962C8B-B14F-4D97-AF65-F5344CB8AC3E}">
        <p14:creationId xmlns:p14="http://schemas.microsoft.com/office/powerpoint/2010/main" val="7144040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0"/>
            <a:ext cx="7989752" cy="5791199"/>
          </a:xfrm>
        </p:spPr>
        <p:txBody>
          <a:bodyPr/>
          <a:lstStyle/>
          <a:p>
            <a:r>
              <a:rPr lang="en-AU" dirty="0"/>
              <a:t>The greedy layer-wise training procedure works like this:</a:t>
            </a:r>
          </a:p>
          <a:p>
            <a:pPr marL="457200" indent="-457200">
              <a:buFont typeface="+mj-lt"/>
              <a:buAutoNum type="arabicPeriod"/>
            </a:pPr>
            <a:r>
              <a:rPr lang="en-AU" dirty="0"/>
              <a:t>Train the first autoencoder (</a:t>
            </a:r>
            <a:r>
              <a:rPr lang="en-AU" i="1" dirty="0"/>
              <a:t>t=1</a:t>
            </a:r>
            <a:r>
              <a:rPr lang="en-AU" dirty="0"/>
              <a:t>, or the red connections in the figure above, but with an additional output layer) individually using the backpropagation or gradient descent method with all available training data.</a:t>
            </a:r>
          </a:p>
          <a:p>
            <a:pPr marL="457200" indent="-457200">
              <a:buFont typeface="+mj-lt"/>
              <a:buAutoNum type="arabicPeriod"/>
            </a:pPr>
            <a:endParaRPr lang="en-AU" dirty="0"/>
          </a:p>
          <a:p>
            <a:endParaRPr lang="en-AU" dirty="0"/>
          </a:p>
        </p:txBody>
      </p:sp>
      <p:pic>
        <p:nvPicPr>
          <p:cNvPr id="6" name="Picture 4" descr="An autoencoder is a neural deep learning network that aims to learn a certain representation of a datase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4075063"/>
            <a:ext cx="1835880" cy="14805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tacked Autoencoders have a series of inputs, outputs, and hidden layers that contribute to machine learning outco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580" y="3505200"/>
            <a:ext cx="3276600" cy="2642419"/>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1066800" y="3306075"/>
            <a:ext cx="1600200" cy="30185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Striped Right Arrow 11"/>
          <p:cNvSpPr/>
          <p:nvPr/>
        </p:nvSpPr>
        <p:spPr>
          <a:xfrm>
            <a:off x="4811945" y="4635909"/>
            <a:ext cx="533400" cy="381000"/>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62</a:t>
            </a:fld>
            <a:endParaRPr lang="en-US" altLang="en-US"/>
          </a:p>
        </p:txBody>
      </p:sp>
      <p:sp>
        <p:nvSpPr>
          <p:cNvPr id="3" name="Rectangle 2"/>
          <p:cNvSpPr/>
          <p:nvPr/>
        </p:nvSpPr>
        <p:spPr>
          <a:xfrm>
            <a:off x="5150538" y="3472933"/>
            <a:ext cx="2762295" cy="369332"/>
          </a:xfrm>
          <a:prstGeom prst="rect">
            <a:avLst/>
          </a:prstGeom>
        </p:spPr>
        <p:txBody>
          <a:bodyPr wrap="none">
            <a:spAutoFit/>
          </a:bodyPr>
          <a:lstStyle/>
          <a:p>
            <a:r>
              <a:rPr lang="en-AU" dirty="0"/>
              <a:t>an additional output layer</a:t>
            </a:r>
          </a:p>
        </p:txBody>
      </p:sp>
    </p:spTree>
    <p:extLst>
      <p:ext uri="{BB962C8B-B14F-4D97-AF65-F5344CB8AC3E}">
        <p14:creationId xmlns:p14="http://schemas.microsoft.com/office/powerpoint/2010/main" val="890917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startAt="2"/>
            </a:pPr>
            <a:r>
              <a:rPr lang="en-AU" dirty="0"/>
              <a:t>Train the second autoencoder </a:t>
            </a:r>
            <a:r>
              <a:rPr lang="en-AU" i="1" dirty="0"/>
              <a:t>t=2</a:t>
            </a:r>
            <a:r>
              <a:rPr lang="en-AU" dirty="0"/>
              <a:t> (green connections). Since the input layer for </a:t>
            </a:r>
            <a:r>
              <a:rPr lang="en-AU" i="1" dirty="0"/>
              <a:t>t=2</a:t>
            </a:r>
            <a:r>
              <a:rPr lang="en-AU" dirty="0"/>
              <a:t> is the hidden layer of </a:t>
            </a:r>
            <a:r>
              <a:rPr lang="en-AU" i="1" dirty="0"/>
              <a:t>t=1, </a:t>
            </a:r>
            <a:r>
              <a:rPr lang="en-AU" dirty="0"/>
              <a:t>the output layer of </a:t>
            </a:r>
            <a:r>
              <a:rPr lang="en-AU" i="1" dirty="0"/>
              <a:t>t=1</a:t>
            </a:r>
            <a:r>
              <a:rPr lang="en-AU" dirty="0"/>
              <a:t> are removed from the network. Training begins by feeding an input sample to the input layer of </a:t>
            </a:r>
            <a:r>
              <a:rPr lang="en-AU" i="1" dirty="0"/>
              <a:t>t=1</a:t>
            </a:r>
            <a:r>
              <a:rPr lang="en-AU" dirty="0"/>
              <a:t>, which is propagated forward to the output layer of </a:t>
            </a:r>
            <a:r>
              <a:rPr lang="en-AU" i="1" dirty="0"/>
              <a:t>t=2</a:t>
            </a:r>
            <a:r>
              <a:rPr lang="en-AU" dirty="0"/>
              <a:t>. Next, the weights (input-hidden and hidden-output) of </a:t>
            </a:r>
            <a:r>
              <a:rPr lang="en-AU" i="1" dirty="0"/>
              <a:t>t=2</a:t>
            </a:r>
            <a:r>
              <a:rPr lang="en-AU" dirty="0"/>
              <a:t> are updated by all the training samples, similar to </a:t>
            </a:r>
            <a:r>
              <a:rPr lang="en-AU" i="1" dirty="0"/>
              <a:t>t=1</a:t>
            </a:r>
            <a:r>
              <a:rPr lang="en-AU" dirty="0"/>
              <a:t>.</a:t>
            </a:r>
          </a:p>
          <a:p>
            <a:endParaRPr lang="en-AU" dirty="0"/>
          </a:p>
        </p:txBody>
      </p:sp>
      <p:pic>
        <p:nvPicPr>
          <p:cNvPr id="6" name="Picture 2" descr="Stacked Autoencoders have a series of inputs, outputs, and hidden layers that contribute to machine learning outc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522810"/>
            <a:ext cx="3700596" cy="2984352"/>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4004982" y="3599779"/>
            <a:ext cx="1177032" cy="2707568"/>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63</a:t>
            </a:fld>
            <a:endParaRPr lang="en-US" altLang="en-US"/>
          </a:p>
        </p:txBody>
      </p:sp>
    </p:spTree>
    <p:extLst>
      <p:ext uri="{BB962C8B-B14F-4D97-AF65-F5344CB8AC3E}">
        <p14:creationId xmlns:p14="http://schemas.microsoft.com/office/powerpoint/2010/main" val="39654820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762000"/>
            <a:ext cx="7989752" cy="5867399"/>
          </a:xfrm>
        </p:spPr>
        <p:txBody>
          <a:bodyPr/>
          <a:lstStyle/>
          <a:p>
            <a:pPr marL="457200" indent="-457200">
              <a:buFont typeface="+mj-lt"/>
              <a:buAutoNum type="arabicPeriod" startAt="3"/>
            </a:pPr>
            <a:r>
              <a:rPr lang="en-AU" dirty="0"/>
              <a:t>Repeat the previous procedure for all the layers (</a:t>
            </a:r>
            <a:r>
              <a:rPr lang="en-AU" dirty="0">
                <a:solidFill>
                  <a:srgbClr val="7030A0"/>
                </a:solidFill>
              </a:rPr>
              <a:t>i.e., remove the output layer of the previous autoencoder, replace it with yet another autoencoder, and train with back propagation</a:t>
            </a:r>
            <a:r>
              <a:rPr lang="en-AU" dirty="0"/>
              <a:t>).</a:t>
            </a:r>
          </a:p>
          <a:p>
            <a:pPr marL="457200" indent="-457200">
              <a:buFont typeface="+mj-lt"/>
              <a:buAutoNum type="arabicPeriod" startAt="3"/>
            </a:pPr>
            <a:r>
              <a:rPr lang="en-AU" dirty="0"/>
              <a:t>Steps 1-3 are called </a:t>
            </a:r>
            <a:r>
              <a:rPr lang="en-AU" b="1" dirty="0">
                <a:solidFill>
                  <a:srgbClr val="7030A0"/>
                </a:solidFill>
              </a:rPr>
              <a:t>pre-training</a:t>
            </a:r>
            <a:r>
              <a:rPr lang="en-AU" dirty="0"/>
              <a:t> and leave the weights properly initialized. However, there’s no mapping between the input data and the output labels. The pre-training is an </a:t>
            </a:r>
            <a:r>
              <a:rPr lang="en-AU" dirty="0">
                <a:solidFill>
                  <a:srgbClr val="0070C0"/>
                </a:solidFill>
              </a:rPr>
              <a:t>unsupervised learning </a:t>
            </a:r>
            <a:r>
              <a:rPr lang="en-AU" dirty="0"/>
              <a:t>stage, the training could be stop when training error stops decrease.</a:t>
            </a:r>
          </a:p>
          <a:p>
            <a:r>
              <a:rPr lang="en-AU" dirty="0"/>
              <a:t> For example, if the network is trained to recognize images of handwritten digits it’s still not possible to map the units from the last feature detector (i.e., the hidden layer of the last autoencoder) to the digit type of the image. </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64</a:t>
            </a:fld>
            <a:endParaRPr lang="en-US" altLang="en-US"/>
          </a:p>
        </p:txBody>
      </p:sp>
    </p:spTree>
    <p:extLst>
      <p:ext uri="{BB962C8B-B14F-4D97-AF65-F5344CB8AC3E}">
        <p14:creationId xmlns:p14="http://schemas.microsoft.com/office/powerpoint/2010/main" val="2163972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5170" y="685800"/>
            <a:ext cx="7989752" cy="4190999"/>
          </a:xfrm>
        </p:spPr>
        <p:txBody>
          <a:bodyPr/>
          <a:lstStyle/>
          <a:p>
            <a:r>
              <a:rPr lang="en-AU" dirty="0"/>
              <a:t>In that case, the most common solution is to add one or more fully connected layer(s) to the last layer (blue connections). </a:t>
            </a:r>
          </a:p>
          <a:p>
            <a:endParaRPr lang="en-AU" dirty="0"/>
          </a:p>
          <a:p>
            <a:endParaRPr lang="en-AU" dirty="0"/>
          </a:p>
          <a:p>
            <a:endParaRPr lang="en-AU" dirty="0"/>
          </a:p>
          <a:p>
            <a:pPr marL="0" indent="0">
              <a:buNone/>
            </a:pPr>
            <a:endParaRPr lang="en-AU" dirty="0"/>
          </a:p>
          <a:p>
            <a:r>
              <a:rPr lang="en-AU" dirty="0"/>
              <a:t>The whole network can now be viewed as a </a:t>
            </a:r>
            <a:r>
              <a:rPr lang="en-AU" dirty="0">
                <a:solidFill>
                  <a:srgbClr val="002060"/>
                </a:solidFill>
              </a:rPr>
              <a:t>multilayer perceptron</a:t>
            </a:r>
            <a:r>
              <a:rPr lang="en-AU" dirty="0"/>
              <a:t> and is trained using </a:t>
            </a:r>
            <a:r>
              <a:rPr lang="en-AU" dirty="0">
                <a:solidFill>
                  <a:srgbClr val="002060"/>
                </a:solidFill>
              </a:rPr>
              <a:t>backpropagation</a:t>
            </a:r>
            <a:r>
              <a:rPr lang="en-AU" dirty="0"/>
              <a:t> (this step is also called </a:t>
            </a:r>
            <a:r>
              <a:rPr lang="en-AU" b="1" i="1" dirty="0">
                <a:solidFill>
                  <a:srgbClr val="7030A0"/>
                </a:solidFill>
              </a:rPr>
              <a:t>fine-tuning</a:t>
            </a:r>
            <a:r>
              <a:rPr lang="en-AU" dirty="0"/>
              <a:t>).</a:t>
            </a:r>
          </a:p>
          <a:p>
            <a:endParaRPr lang="en-AU" dirty="0"/>
          </a:p>
        </p:txBody>
      </p:sp>
      <p:pic>
        <p:nvPicPr>
          <p:cNvPr id="4" name="Picture 2" descr="Stacked Autoencoders have a series of inputs, outputs, and hidden layers that contribute to machine learning outco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1644535"/>
            <a:ext cx="2556768" cy="206191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181600" y="1729192"/>
            <a:ext cx="533400" cy="1892596"/>
          </a:xfrm>
          <a:prstGeom prst="ellips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ounded Rectangle 5"/>
          <p:cNvSpPr/>
          <p:nvPr/>
        </p:nvSpPr>
        <p:spPr>
          <a:xfrm>
            <a:off x="725188" y="4911135"/>
            <a:ext cx="7848600" cy="1712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2400" dirty="0"/>
              <a:t>Stacked autoencoders are all about providing an effective pre-training method for initializing the weights of a network, leaving you with a complex, multi-layer perceptron that’s ready to train (or fine-tune).</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65</a:t>
            </a:fld>
            <a:endParaRPr lang="en-US" altLang="en-US"/>
          </a:p>
        </p:txBody>
      </p:sp>
    </p:spTree>
    <p:extLst>
      <p:ext uri="{BB962C8B-B14F-4D97-AF65-F5344CB8AC3E}">
        <p14:creationId xmlns:p14="http://schemas.microsoft.com/office/powerpoint/2010/main" val="2258209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Deep Belief Networks</a:t>
            </a:r>
          </a:p>
        </p:txBody>
      </p:sp>
      <p:sp>
        <p:nvSpPr>
          <p:cNvPr id="5" name="Content Placeholder 4"/>
          <p:cNvSpPr>
            <a:spLocks noGrp="1"/>
          </p:cNvSpPr>
          <p:nvPr>
            <p:ph idx="1"/>
          </p:nvPr>
        </p:nvSpPr>
        <p:spPr>
          <a:xfrm>
            <a:off x="533400" y="1981200"/>
            <a:ext cx="7989752" cy="3630795"/>
          </a:xfrm>
        </p:spPr>
        <p:txBody>
          <a:bodyPr/>
          <a:lstStyle/>
          <a:p>
            <a:r>
              <a:rPr lang="en-AU" dirty="0"/>
              <a:t>As with autoencoders, </a:t>
            </a:r>
            <a:r>
              <a:rPr lang="en-AU" b="1" dirty="0">
                <a:solidFill>
                  <a:srgbClr val="002060"/>
                </a:solidFill>
              </a:rPr>
              <a:t>stacking Boltzmann Machines </a:t>
            </a:r>
            <a:r>
              <a:rPr lang="en-AU" dirty="0"/>
              <a:t>could also create a class known as </a:t>
            </a:r>
            <a:r>
              <a:rPr lang="en-AU" b="1" dirty="0">
                <a:solidFill>
                  <a:srgbClr val="00B050"/>
                </a:solidFill>
              </a:rPr>
              <a:t>deep belief networks (DBNs)</a:t>
            </a:r>
            <a:r>
              <a:rPr lang="en-AU" dirty="0"/>
              <a:t>.</a:t>
            </a:r>
          </a:p>
          <a:p>
            <a:endParaRPr lang="en-AU" dirty="0"/>
          </a:p>
        </p:txBody>
      </p:sp>
      <p:pic>
        <p:nvPicPr>
          <p:cNvPr id="7170" name="Picture 2" descr="Deep belief networks are comprised of a stack of Boltzmann mach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935537"/>
            <a:ext cx="4844243" cy="390664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66</a:t>
            </a:fld>
            <a:endParaRPr lang="en-US" altLang="en-US" dirty="0"/>
          </a:p>
        </p:txBody>
      </p:sp>
    </p:spTree>
    <p:extLst>
      <p:ext uri="{BB962C8B-B14F-4D97-AF65-F5344CB8AC3E}">
        <p14:creationId xmlns:p14="http://schemas.microsoft.com/office/powerpoint/2010/main" val="30031012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0"/>
            <a:ext cx="7989752" cy="5562599"/>
          </a:xfrm>
        </p:spPr>
        <p:txBody>
          <a:bodyPr/>
          <a:lstStyle/>
          <a:p>
            <a:r>
              <a:rPr lang="en-AU" dirty="0"/>
              <a:t>In this case, the hidden layer of RBM t acts as a visible layer for RBM t+1. The input layer of the first RBM is the input layer for the whole network, and the greedy layer-wise </a:t>
            </a:r>
            <a:r>
              <a:rPr lang="en-AU" dirty="0">
                <a:solidFill>
                  <a:srgbClr val="0070C0"/>
                </a:solidFill>
              </a:rPr>
              <a:t>pre-training</a:t>
            </a:r>
            <a:r>
              <a:rPr lang="en-AU" dirty="0"/>
              <a:t> works like this:</a:t>
            </a:r>
          </a:p>
          <a:p>
            <a:pPr marL="457200" indent="-457200">
              <a:buFont typeface="+mj-lt"/>
              <a:buAutoNum type="arabicPeriod"/>
            </a:pPr>
            <a:r>
              <a:rPr lang="en-AU" dirty="0"/>
              <a:t>Train the first RBM t=1 using contrastive divergence with all the training samples.</a:t>
            </a:r>
          </a:p>
          <a:p>
            <a:pPr marL="457200" indent="-457200">
              <a:buFont typeface="+mj-lt"/>
              <a:buAutoNum type="arabicPeriod"/>
            </a:pPr>
            <a:r>
              <a:rPr lang="en-AU" dirty="0"/>
              <a:t>Train the second RBM t=2. Since the visible layer for t=2 is the hidden layer of t=1, training begins by feeding the input sample to the visible layer of t=1, which is propagated forward to the hidden layer of t=1. This data then serves to initiate contrastive divergence training for t=2.</a:t>
            </a:r>
          </a:p>
          <a:p>
            <a:pPr marL="457200" indent="-457200">
              <a:buFont typeface="+mj-lt"/>
              <a:buAutoNum type="arabicPeriod"/>
            </a:pPr>
            <a:r>
              <a:rPr lang="en-AU" dirty="0"/>
              <a:t>Repeat the previous procedure for all the layers.</a:t>
            </a:r>
          </a:p>
          <a:p>
            <a:pPr marL="457200" indent="-457200">
              <a:buFont typeface="+mj-lt"/>
              <a:buAutoNum type="arabicPeriod"/>
            </a:pPr>
            <a:endParaRPr lang="en-AU" dirty="0"/>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67</a:t>
            </a:fld>
            <a:endParaRPr lang="en-US" altLang="en-US"/>
          </a:p>
        </p:txBody>
      </p:sp>
    </p:spTree>
    <p:extLst>
      <p:ext uri="{BB962C8B-B14F-4D97-AF65-F5344CB8AC3E}">
        <p14:creationId xmlns:p14="http://schemas.microsoft.com/office/powerpoint/2010/main" val="2470049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762000"/>
            <a:ext cx="7989752" cy="5714999"/>
          </a:xfrm>
        </p:spPr>
        <p:txBody>
          <a:bodyPr/>
          <a:lstStyle/>
          <a:p>
            <a:pPr marL="457200" indent="-457200">
              <a:buFont typeface="+mj-lt"/>
              <a:buAutoNum type="arabicPeriod" startAt="4"/>
            </a:pPr>
            <a:r>
              <a:rPr lang="en-AU" dirty="0"/>
              <a:t>Similar to the deep autoencoder network, after pre-training the network can be extended by connecting one or more fully connected layers to the final RBM hidden layer. This forms a multi-layer perceptron which can then be fine tuned using backpropagation.</a:t>
            </a:r>
          </a:p>
          <a:p>
            <a:pPr marL="0" indent="0">
              <a:buNone/>
            </a:pPr>
            <a:endParaRPr lang="en-AU" dirty="0"/>
          </a:p>
          <a:p>
            <a:r>
              <a:rPr lang="en-AU" dirty="0"/>
              <a:t>Remark:</a:t>
            </a:r>
          </a:p>
          <a:p>
            <a:pPr marL="323850" lvl="1" indent="0">
              <a:buNone/>
            </a:pPr>
            <a:r>
              <a:rPr lang="en-AU" dirty="0"/>
              <a:t>This procedure is similar to that of deep autoencoders, but with the </a:t>
            </a:r>
            <a:r>
              <a:rPr lang="en-AU" b="1" dirty="0">
                <a:solidFill>
                  <a:srgbClr val="C00000"/>
                </a:solidFill>
              </a:rPr>
              <a:t>autoencoders</a:t>
            </a:r>
            <a:r>
              <a:rPr lang="en-AU" dirty="0"/>
              <a:t> replaced by </a:t>
            </a:r>
            <a:r>
              <a:rPr lang="en-AU" b="1" dirty="0">
                <a:solidFill>
                  <a:schemeClr val="accent6">
                    <a:lumMod val="75000"/>
                  </a:schemeClr>
                </a:solidFill>
              </a:rPr>
              <a:t>RBMs</a:t>
            </a:r>
            <a:r>
              <a:rPr lang="en-AU" dirty="0"/>
              <a:t> and </a:t>
            </a:r>
            <a:r>
              <a:rPr lang="en-AU" b="1" dirty="0">
                <a:solidFill>
                  <a:srgbClr val="002060"/>
                </a:solidFill>
              </a:rPr>
              <a:t>gradient descent</a:t>
            </a:r>
            <a:r>
              <a:rPr lang="en-AU" dirty="0">
                <a:solidFill>
                  <a:srgbClr val="002060"/>
                </a:solidFill>
              </a:rPr>
              <a:t> (or BP) </a:t>
            </a:r>
            <a:r>
              <a:rPr lang="en-AU" dirty="0"/>
              <a:t>replaced with the </a:t>
            </a:r>
            <a:r>
              <a:rPr lang="en-AU" b="1" dirty="0">
                <a:solidFill>
                  <a:srgbClr val="002060"/>
                </a:solidFill>
              </a:rPr>
              <a:t>contrastive divergence </a:t>
            </a:r>
            <a:r>
              <a:rPr lang="en-AU" dirty="0"/>
              <a:t>algorithm.</a:t>
            </a:r>
          </a:p>
          <a:p>
            <a:pPr marL="323850" lvl="1" indent="0">
              <a:buNone/>
            </a:pPr>
            <a:endParaRPr lang="en-AU" dirty="0"/>
          </a:p>
          <a:p>
            <a:pPr marL="323850" lvl="1" indent="0">
              <a:buNone/>
            </a:pPr>
            <a:r>
              <a:rPr lang="en-AU" dirty="0"/>
              <a:t>The next are some examples of autoencoders.</a:t>
            </a:r>
          </a:p>
        </p:txBody>
      </p:sp>
      <p:sp>
        <p:nvSpPr>
          <p:cNvPr id="4" name="Slide Number Placeholder 3"/>
          <p:cNvSpPr>
            <a:spLocks noGrp="1"/>
          </p:cNvSpPr>
          <p:nvPr>
            <p:ph type="sldNum" sz="quarter" idx="12"/>
          </p:nvPr>
        </p:nvSpPr>
        <p:spPr/>
        <p:txBody>
          <a:bodyPr/>
          <a:lstStyle/>
          <a:p>
            <a:pPr>
              <a:defRPr/>
            </a:pPr>
            <a:fld id="{4BDD1C82-410A-4AF8-8103-CFDF0B2066FB}" type="slidenum">
              <a:rPr lang="en-US" altLang="en-US" smtClean="0"/>
              <a:pPr>
                <a:defRPr/>
              </a:pPr>
              <a:t>68</a:t>
            </a:fld>
            <a:endParaRPr lang="en-US" altLang="en-US"/>
          </a:p>
        </p:txBody>
      </p:sp>
    </p:spTree>
    <p:extLst>
      <p:ext uri="{BB962C8B-B14F-4D97-AF65-F5344CB8AC3E}">
        <p14:creationId xmlns:p14="http://schemas.microsoft.com/office/powerpoint/2010/main" val="17626782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7989752" cy="5096798"/>
          </a:xfrm>
        </p:spPr>
        <p:txBody>
          <a:bodyPr/>
          <a:lstStyle/>
          <a:p>
            <a:pPr marL="0" indent="0" algn="ctr">
              <a:buNone/>
            </a:pPr>
            <a:r>
              <a:rPr lang="en-AU" dirty="0">
                <a:hlinkClick r:id="rId2"/>
              </a:rPr>
              <a:t>MNIST</a:t>
            </a:r>
            <a:r>
              <a:rPr lang="en-AU" dirty="0"/>
              <a:t> </a:t>
            </a:r>
            <a:r>
              <a:rPr lang="en-AU" dirty="0" err="1"/>
              <a:t>DataVisualization</a:t>
            </a:r>
            <a:endParaRPr lang="en-AU" dirty="0"/>
          </a:p>
          <a:p>
            <a:r>
              <a:rPr lang="en-AU" sz="2000" dirty="0"/>
              <a:t>The MNIST database of handwritten digits has a training set of 60,000 examples, and a test set of 10,000 examples.</a:t>
            </a:r>
          </a:p>
          <a:p>
            <a:endParaRPr lang="en-AU" dirty="0"/>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69</a:t>
            </a:fld>
            <a:endParaRPr lang="en-US" altLang="en-US"/>
          </a:p>
        </p:txBody>
      </p:sp>
      <p:pic>
        <p:nvPicPr>
          <p:cNvPr id="6" name="Picture 5"/>
          <p:cNvPicPr>
            <a:picLocks noChangeAspect="1"/>
          </p:cNvPicPr>
          <p:nvPr/>
        </p:nvPicPr>
        <p:blipFill rotWithShape="1">
          <a:blip r:embed="rId3"/>
          <a:srcRect r="44888"/>
          <a:stretch/>
        </p:blipFill>
        <p:spPr>
          <a:xfrm>
            <a:off x="1129355" y="2363520"/>
            <a:ext cx="7055151" cy="3200400"/>
          </a:xfrm>
          <a:prstGeom prst="rect">
            <a:avLst/>
          </a:prstGeom>
        </p:spPr>
      </p:pic>
      <p:sp>
        <p:nvSpPr>
          <p:cNvPr id="7" name="Rectangle 6"/>
          <p:cNvSpPr/>
          <p:nvPr/>
        </p:nvSpPr>
        <p:spPr>
          <a:xfrm>
            <a:off x="2003638" y="5759594"/>
            <a:ext cx="5798775" cy="369332"/>
          </a:xfrm>
          <a:prstGeom prst="rect">
            <a:avLst/>
          </a:prstGeom>
        </p:spPr>
        <p:txBody>
          <a:bodyPr wrap="square">
            <a:spAutoFit/>
          </a:bodyPr>
          <a:lstStyle/>
          <a:p>
            <a:r>
              <a:rPr lang="en-AU" dirty="0">
                <a:solidFill>
                  <a:srgbClr val="000000"/>
                </a:solidFill>
              </a:rPr>
              <a:t> Here's a random sample of the </a:t>
            </a:r>
            <a:r>
              <a:rPr lang="en-AU" dirty="0" err="1">
                <a:solidFill>
                  <a:srgbClr val="000000"/>
                </a:solidFill>
              </a:rPr>
              <a:t>mnist</a:t>
            </a:r>
            <a:r>
              <a:rPr lang="en-AU" dirty="0">
                <a:solidFill>
                  <a:srgbClr val="000000"/>
                </a:solidFill>
              </a:rPr>
              <a:t> training set </a:t>
            </a:r>
            <a:endParaRPr lang="en-AU" dirty="0"/>
          </a:p>
        </p:txBody>
      </p:sp>
    </p:spTree>
    <p:extLst>
      <p:ext uri="{BB962C8B-B14F-4D97-AF65-F5344CB8AC3E}">
        <p14:creationId xmlns:p14="http://schemas.microsoft.com/office/powerpoint/2010/main" val="13546663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7989752" cy="5096798"/>
          </a:xfrm>
        </p:spPr>
        <p:txBody>
          <a:bodyPr/>
          <a:lstStyle/>
          <a:p>
            <a:pPr marL="0" indent="0" algn="ctr">
              <a:buNone/>
            </a:pPr>
            <a:r>
              <a:rPr lang="en-AU" dirty="0">
                <a:hlinkClick r:id="rId2"/>
              </a:rPr>
              <a:t>MINST</a:t>
            </a:r>
            <a:r>
              <a:rPr lang="en-AU" dirty="0"/>
              <a:t> Data Visualization</a:t>
            </a:r>
          </a:p>
          <a:p>
            <a:r>
              <a:rPr lang="en-AU" sz="1800" dirty="0"/>
              <a:t>A. The two dimensional codes for 500 digits of each class produced by taking the </a:t>
            </a:r>
            <a:r>
              <a:rPr lang="en-AU" sz="1800" dirty="0">
                <a:solidFill>
                  <a:srgbClr val="0070C0"/>
                </a:solidFill>
              </a:rPr>
              <a:t>first two principal components </a:t>
            </a:r>
            <a:r>
              <a:rPr lang="en-AU" sz="1800" dirty="0"/>
              <a:t>of all 60,000 training images.</a:t>
            </a:r>
          </a:p>
          <a:p>
            <a:r>
              <a:rPr lang="en-AU" sz="1800" dirty="0"/>
              <a:t>B. The two-dimensional codes found by a </a:t>
            </a:r>
            <a:r>
              <a:rPr lang="en-AU" sz="1800" b="1" dirty="0"/>
              <a:t>784-1000-500-250-2</a:t>
            </a:r>
            <a:r>
              <a:rPr lang="en-AU" sz="1800" dirty="0"/>
              <a:t> </a:t>
            </a:r>
            <a:r>
              <a:rPr lang="en-AU" sz="1800" b="1" dirty="0">
                <a:solidFill>
                  <a:srgbClr val="FF0000"/>
                </a:solidFill>
              </a:rPr>
              <a:t>autoencoder.</a:t>
            </a:r>
            <a:r>
              <a:rPr lang="en-AU" sz="1800" dirty="0"/>
              <a:t> </a:t>
            </a:r>
          </a:p>
          <a:p>
            <a:endParaRPr lang="en-AU" dirty="0"/>
          </a:p>
        </p:txBody>
      </p:sp>
      <p:pic>
        <p:nvPicPr>
          <p:cNvPr id="4" name="Picture 3"/>
          <p:cNvPicPr>
            <a:picLocks noChangeAspect="1"/>
          </p:cNvPicPr>
          <p:nvPr/>
        </p:nvPicPr>
        <p:blipFill>
          <a:blip r:embed="rId3"/>
          <a:stretch>
            <a:fillRect/>
          </a:stretch>
        </p:blipFill>
        <p:spPr>
          <a:xfrm>
            <a:off x="685800" y="2488601"/>
            <a:ext cx="7961313" cy="4201124"/>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70</a:t>
            </a:fld>
            <a:endParaRPr lang="en-US" altLang="en-US"/>
          </a:p>
        </p:txBody>
      </p:sp>
    </p:spTree>
    <p:extLst>
      <p:ext uri="{BB962C8B-B14F-4D97-AF65-F5344CB8AC3E}">
        <p14:creationId xmlns:p14="http://schemas.microsoft.com/office/powerpoint/2010/main" val="2696928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35392" y="628291"/>
            <a:ext cx="5686245" cy="5822647"/>
          </a:xfrm>
          <a:prstGeom prst="rect">
            <a:avLst/>
          </a:prstGeom>
        </p:spPr>
      </p:pic>
      <p:sp>
        <p:nvSpPr>
          <p:cNvPr id="6" name="TextBox 5"/>
          <p:cNvSpPr txBox="1"/>
          <p:nvPr/>
        </p:nvSpPr>
        <p:spPr>
          <a:xfrm>
            <a:off x="5867400" y="6311100"/>
            <a:ext cx="941283" cy="369332"/>
          </a:xfrm>
          <a:prstGeom prst="rect">
            <a:avLst/>
          </a:prstGeom>
          <a:noFill/>
        </p:spPr>
        <p:txBody>
          <a:bodyPr wrap="none" rtlCol="0">
            <a:spAutoFit/>
          </a:bodyPr>
          <a:lstStyle/>
          <a:p>
            <a:r>
              <a:rPr lang="en-AU" b="1" dirty="0">
                <a:latin typeface="Times New Roman" panose="02020603050405020304" pitchFamily="18" charset="0"/>
                <a:cs typeface="Times New Roman" panose="02020603050405020304" pitchFamily="18" charset="0"/>
              </a:rPr>
              <a:t>A. PCA</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71</a:t>
            </a:fld>
            <a:endParaRPr lang="en-US" altLang="en-US"/>
          </a:p>
        </p:txBody>
      </p:sp>
      <p:sp>
        <p:nvSpPr>
          <p:cNvPr id="8" name="Content Placeholder 2"/>
          <p:cNvSpPr>
            <a:spLocks noGrp="1"/>
          </p:cNvSpPr>
          <p:nvPr>
            <p:ph idx="1"/>
          </p:nvPr>
        </p:nvSpPr>
        <p:spPr>
          <a:xfrm>
            <a:off x="304800" y="609600"/>
            <a:ext cx="3200400" cy="5096798"/>
          </a:xfrm>
        </p:spPr>
        <p:txBody>
          <a:bodyPr/>
          <a:lstStyle/>
          <a:p>
            <a:pPr marL="0" indent="0" algn="ctr">
              <a:buNone/>
            </a:pPr>
            <a:r>
              <a:rPr lang="en-AU" dirty="0">
                <a:hlinkClick r:id="rId3"/>
              </a:rPr>
              <a:t>MINST</a:t>
            </a:r>
            <a:r>
              <a:rPr lang="en-AU" dirty="0"/>
              <a:t> Data Visualization</a:t>
            </a:r>
          </a:p>
          <a:p>
            <a:r>
              <a:rPr lang="en-AU" sz="1600" dirty="0"/>
              <a:t>The first layer of the deep autoencoder should have 1000 parameters; i.e. slightly larger. This may seem counterintuitive, because having more parameters than input is a good way to overfit a neural network.  </a:t>
            </a:r>
            <a:endParaRPr lang="en-AU" dirty="0"/>
          </a:p>
        </p:txBody>
      </p:sp>
    </p:spTree>
    <p:extLst>
      <p:ext uri="{BB962C8B-B14F-4D97-AF65-F5344CB8AC3E}">
        <p14:creationId xmlns:p14="http://schemas.microsoft.com/office/powerpoint/2010/main" val="731385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429000" y="811315"/>
            <a:ext cx="5562600" cy="5570902"/>
          </a:xfrm>
          <a:prstGeom prst="rect">
            <a:avLst/>
          </a:prstGeom>
        </p:spPr>
      </p:pic>
      <p:sp>
        <p:nvSpPr>
          <p:cNvPr id="7" name="TextBox 6"/>
          <p:cNvSpPr txBox="1"/>
          <p:nvPr/>
        </p:nvSpPr>
        <p:spPr>
          <a:xfrm>
            <a:off x="5131463" y="6382217"/>
            <a:ext cx="1768497" cy="369332"/>
          </a:xfrm>
          <a:prstGeom prst="rect">
            <a:avLst/>
          </a:prstGeom>
          <a:noFill/>
        </p:spPr>
        <p:txBody>
          <a:bodyPr wrap="none" rtlCol="0">
            <a:spAutoFit/>
          </a:bodyPr>
          <a:lstStyle/>
          <a:p>
            <a:r>
              <a:rPr lang="en-AU" b="1" dirty="0">
                <a:latin typeface="Times New Roman" panose="02020603050405020304" pitchFamily="18" charset="0"/>
                <a:cs typeface="Times New Roman" panose="02020603050405020304" pitchFamily="18" charset="0"/>
              </a:rPr>
              <a:t>B.  Autoencoder</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72</a:t>
            </a:fld>
            <a:endParaRPr lang="en-US" altLang="en-US"/>
          </a:p>
        </p:txBody>
      </p:sp>
      <p:sp>
        <p:nvSpPr>
          <p:cNvPr id="8" name="Content Placeholder 2"/>
          <p:cNvSpPr>
            <a:spLocks noGrp="1"/>
          </p:cNvSpPr>
          <p:nvPr>
            <p:ph idx="1"/>
          </p:nvPr>
        </p:nvSpPr>
        <p:spPr>
          <a:xfrm>
            <a:off x="457200" y="685800"/>
            <a:ext cx="3276600" cy="5096798"/>
          </a:xfrm>
        </p:spPr>
        <p:txBody>
          <a:bodyPr/>
          <a:lstStyle/>
          <a:p>
            <a:pPr marL="0" indent="0" algn="ctr">
              <a:buNone/>
            </a:pPr>
            <a:r>
              <a:rPr lang="en-AU" dirty="0">
                <a:hlinkClick r:id="rId3"/>
              </a:rPr>
              <a:t>MINST</a:t>
            </a:r>
            <a:r>
              <a:rPr lang="en-AU" dirty="0"/>
              <a:t> Data Visualization</a:t>
            </a:r>
          </a:p>
          <a:p>
            <a:r>
              <a:rPr lang="en-AU" sz="1600" dirty="0"/>
              <a:t>This is due to the representational capacity of sigmoid-belief units, a form of transformation used with each layer. Sigmoid units can’t represent as much as information and variance as real-valued data. The expanded first layer is a way of compensating for that.</a:t>
            </a:r>
          </a:p>
          <a:p>
            <a:endParaRPr lang="en-AU" dirty="0"/>
          </a:p>
        </p:txBody>
      </p:sp>
    </p:spTree>
    <p:extLst>
      <p:ext uri="{BB962C8B-B14F-4D97-AF65-F5344CB8AC3E}">
        <p14:creationId xmlns:p14="http://schemas.microsoft.com/office/powerpoint/2010/main" val="38727527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4267200" cy="5096798"/>
          </a:xfrm>
        </p:spPr>
        <p:txBody>
          <a:bodyPr/>
          <a:lstStyle/>
          <a:p>
            <a:pPr marL="0" indent="0" algn="ctr">
              <a:buNone/>
            </a:pPr>
            <a:r>
              <a:rPr lang="fr-FR" dirty="0"/>
              <a:t>Documents Exemples: Codes </a:t>
            </a:r>
            <a:r>
              <a:rPr lang="fr-FR" dirty="0" err="1"/>
              <a:t>Allow</a:t>
            </a:r>
            <a:r>
              <a:rPr lang="fr-FR" dirty="0"/>
              <a:t> </a:t>
            </a:r>
            <a:r>
              <a:rPr lang="fr-FR" dirty="0" err="1"/>
              <a:t>Fast</a:t>
            </a:r>
            <a:r>
              <a:rPr lang="fr-FR" dirty="0"/>
              <a:t> </a:t>
            </a:r>
            <a:r>
              <a:rPr lang="fr-FR" dirty="0" err="1"/>
              <a:t>Retrieval</a:t>
            </a:r>
            <a:r>
              <a:rPr lang="fr-FR" dirty="0"/>
              <a:t> </a:t>
            </a:r>
          </a:p>
          <a:p>
            <a:r>
              <a:rPr lang="fr-FR" sz="1400" dirty="0" err="1"/>
              <a:t>Sample</a:t>
            </a:r>
            <a:r>
              <a:rPr lang="fr-FR" sz="1400" dirty="0"/>
              <a:t>: 804,414 news stories.</a:t>
            </a:r>
          </a:p>
          <a:p>
            <a:r>
              <a:rPr lang="en-AU" sz="1400" dirty="0"/>
              <a:t>A. The fraction of retrieved documents in the same class as the query when a query document from the test set is used to retrieve other test set documents, averaged over all 402,207 possible queries.</a:t>
            </a:r>
          </a:p>
          <a:p>
            <a:r>
              <a:rPr lang="en-AU" sz="1400" dirty="0"/>
              <a:t>B. The codes produced by two-dimensional LSA  (latent semantic analysis).</a:t>
            </a:r>
          </a:p>
          <a:p>
            <a:r>
              <a:rPr lang="en-AU" sz="1400" dirty="0"/>
              <a:t>C. The codes produced by a </a:t>
            </a:r>
            <a:r>
              <a:rPr lang="en-AU" sz="1400" b="1" dirty="0">
                <a:solidFill>
                  <a:srgbClr val="FF0000"/>
                </a:solidFill>
              </a:rPr>
              <a:t>2000-500-250-125-2 autoencoder</a:t>
            </a:r>
          </a:p>
          <a:p>
            <a:endParaRPr lang="fr-FR" dirty="0"/>
          </a:p>
          <a:p>
            <a:endParaRPr lang="fr-FR" dirty="0"/>
          </a:p>
          <a:p>
            <a:endParaRPr lang="en-AU" dirty="0"/>
          </a:p>
        </p:txBody>
      </p:sp>
      <p:pic>
        <p:nvPicPr>
          <p:cNvPr id="5" name="Picture 4"/>
          <p:cNvPicPr>
            <a:picLocks noChangeAspect="1"/>
          </p:cNvPicPr>
          <p:nvPr/>
        </p:nvPicPr>
        <p:blipFill>
          <a:blip r:embed="rId2"/>
          <a:stretch>
            <a:fillRect/>
          </a:stretch>
        </p:blipFill>
        <p:spPr>
          <a:xfrm>
            <a:off x="3429000" y="3793775"/>
            <a:ext cx="2971800" cy="2990452"/>
          </a:xfrm>
          <a:prstGeom prst="rect">
            <a:avLst/>
          </a:prstGeom>
        </p:spPr>
      </p:pic>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73</a:t>
            </a:fld>
            <a:endParaRPr lang="en-US" altLang="en-US"/>
          </a:p>
        </p:txBody>
      </p:sp>
      <p:pic>
        <p:nvPicPr>
          <p:cNvPr id="4" name="Picture 3"/>
          <p:cNvPicPr>
            <a:picLocks noChangeAspect="1"/>
          </p:cNvPicPr>
          <p:nvPr/>
        </p:nvPicPr>
        <p:blipFill>
          <a:blip r:embed="rId3"/>
          <a:stretch>
            <a:fillRect/>
          </a:stretch>
        </p:blipFill>
        <p:spPr>
          <a:xfrm>
            <a:off x="263458" y="3962400"/>
            <a:ext cx="3244296" cy="2653203"/>
          </a:xfrm>
          <a:prstGeom prst="rect">
            <a:avLst/>
          </a:prstGeom>
        </p:spPr>
      </p:pic>
      <p:pic>
        <p:nvPicPr>
          <p:cNvPr id="6" name="Picture 5"/>
          <p:cNvPicPr>
            <a:picLocks noChangeAspect="1"/>
          </p:cNvPicPr>
          <p:nvPr/>
        </p:nvPicPr>
        <p:blipFill>
          <a:blip r:embed="rId4"/>
          <a:stretch>
            <a:fillRect/>
          </a:stretch>
        </p:blipFill>
        <p:spPr>
          <a:xfrm>
            <a:off x="4765742" y="685800"/>
            <a:ext cx="4213090" cy="3798518"/>
          </a:xfrm>
          <a:prstGeom prst="rect">
            <a:avLst/>
          </a:prstGeom>
        </p:spPr>
      </p:pic>
    </p:spTree>
    <p:extLst>
      <p:ext uri="{BB962C8B-B14F-4D97-AF65-F5344CB8AC3E}">
        <p14:creationId xmlns:p14="http://schemas.microsoft.com/office/powerpoint/2010/main" val="14921221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p:cNvPicPr>
            <a:picLocks noChangeAspect="1"/>
          </p:cNvPicPr>
          <p:nvPr/>
        </p:nvPicPr>
        <p:blipFill rotWithShape="1">
          <a:blip r:embed="rId2">
            <a:extLst>
              <a:ext uri="{28A0092B-C50C-407E-A947-70E740481C1C}">
                <a14:useLocalDpi xmlns:a14="http://schemas.microsoft.com/office/drawing/2010/main" val="0"/>
              </a:ext>
            </a:extLst>
          </a:blip>
          <a:srcRect t="2012"/>
          <a:stretch/>
        </p:blipFill>
        <p:spPr bwMode="auto">
          <a:xfrm>
            <a:off x="228600" y="2057400"/>
            <a:ext cx="5715000" cy="45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AU" dirty="0"/>
              <a:t>Compressing the Input: Grayscale Images</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74</a:t>
            </a:fld>
            <a:endParaRPr lang="en-US" altLang="en-US" dirty="0"/>
          </a:p>
        </p:txBody>
      </p:sp>
      <p:sp>
        <p:nvSpPr>
          <p:cNvPr id="5" name="Content Placeholder 8"/>
          <p:cNvSpPr>
            <a:spLocks noGrp="1"/>
          </p:cNvSpPr>
          <p:nvPr>
            <p:ph sz="half" idx="4294967295"/>
          </p:nvPr>
        </p:nvSpPr>
        <p:spPr>
          <a:xfrm>
            <a:off x="5879767" y="2438400"/>
            <a:ext cx="2691146" cy="3633047"/>
          </a:xfrm>
          <a:prstGeom prst="rect">
            <a:avLst/>
          </a:prstGeom>
        </p:spPr>
        <p:txBody>
          <a:bodyPr anchor="t"/>
          <a:lstStyle/>
          <a:p>
            <a:r>
              <a:rPr lang="en-AU" dirty="0"/>
              <a:t>Deep Autoencoder Network</a:t>
            </a:r>
          </a:p>
          <a:p>
            <a:r>
              <a:rPr lang="en-AU" dirty="0"/>
              <a:t>The Training Process:</a:t>
            </a:r>
          </a:p>
          <a:p>
            <a:pPr>
              <a:buFont typeface="Wingdings" panose="05000000000000000000" pitchFamily="2" charset="2"/>
              <a:buChar char="Ø"/>
            </a:pPr>
            <a:r>
              <a:rPr lang="en-AU" i="1" dirty="0">
                <a:solidFill>
                  <a:schemeClr val="accent1">
                    <a:lumMod val="60000"/>
                    <a:lumOff val="40000"/>
                  </a:schemeClr>
                </a:solidFill>
              </a:rPr>
              <a:t>Step 1:  pretraining;</a:t>
            </a:r>
          </a:p>
          <a:p>
            <a:pPr>
              <a:buFont typeface="Wingdings" panose="05000000000000000000" pitchFamily="2" charset="2"/>
              <a:buChar char="Ø"/>
            </a:pPr>
            <a:r>
              <a:rPr lang="en-AU" i="1" dirty="0">
                <a:solidFill>
                  <a:schemeClr val="accent1">
                    <a:lumMod val="60000"/>
                    <a:lumOff val="40000"/>
                  </a:schemeClr>
                </a:solidFill>
              </a:rPr>
              <a:t>Step 2:  unrolling;</a:t>
            </a:r>
          </a:p>
          <a:p>
            <a:pPr>
              <a:buFont typeface="Wingdings" panose="05000000000000000000" pitchFamily="2" charset="2"/>
              <a:buChar char="Ø"/>
            </a:pPr>
            <a:r>
              <a:rPr lang="en-AU" i="1" dirty="0">
                <a:solidFill>
                  <a:schemeClr val="accent1">
                    <a:lumMod val="60000"/>
                    <a:lumOff val="40000"/>
                  </a:schemeClr>
                </a:solidFill>
              </a:rPr>
              <a:t>Step 3:  fine-tuning.</a:t>
            </a:r>
          </a:p>
        </p:txBody>
      </p:sp>
    </p:spTree>
    <p:extLst>
      <p:ext uri="{BB962C8B-B14F-4D97-AF65-F5344CB8AC3E}">
        <p14:creationId xmlns:p14="http://schemas.microsoft.com/office/powerpoint/2010/main" val="10226855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Convolutional Neural Networks</a:t>
            </a:r>
          </a:p>
        </p:txBody>
      </p:sp>
      <p:sp>
        <p:nvSpPr>
          <p:cNvPr id="5" name="Content Placeholder 4"/>
          <p:cNvSpPr>
            <a:spLocks noGrp="1"/>
          </p:cNvSpPr>
          <p:nvPr>
            <p:ph idx="1"/>
          </p:nvPr>
        </p:nvSpPr>
        <p:spPr>
          <a:xfrm>
            <a:off x="533400" y="2057400"/>
            <a:ext cx="7989752" cy="3630795"/>
          </a:xfrm>
        </p:spPr>
        <p:txBody>
          <a:bodyPr/>
          <a:lstStyle/>
          <a:p>
            <a:r>
              <a:rPr lang="en-AU" dirty="0"/>
              <a:t>As a final deep learning architecture, let’s take a look at </a:t>
            </a:r>
            <a:r>
              <a:rPr lang="en-AU" b="1" dirty="0">
                <a:solidFill>
                  <a:srgbClr val="002060"/>
                </a:solidFill>
              </a:rPr>
              <a:t>convolutional neural networks (CNN)</a:t>
            </a:r>
            <a:r>
              <a:rPr lang="en-AU" dirty="0"/>
              <a:t>, a particularly interesting and special class of feedforward networks that are very well-suited to </a:t>
            </a:r>
            <a:r>
              <a:rPr lang="en-AU" u="sng" dirty="0"/>
              <a:t>image recognition</a:t>
            </a:r>
            <a:r>
              <a:rPr lang="en-AU" dirty="0"/>
              <a:t>.</a:t>
            </a:r>
          </a:p>
        </p:txBody>
      </p:sp>
      <p:pic>
        <p:nvPicPr>
          <p:cNvPr id="11266" name="Picture 2" descr="Convolutional networks are a special class of deep learning feedforward networ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76" y="3962400"/>
            <a:ext cx="7620000" cy="17810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124200" y="6059815"/>
            <a:ext cx="3320324" cy="261610"/>
          </a:xfrm>
          <a:prstGeom prst="rect">
            <a:avLst/>
          </a:prstGeom>
        </p:spPr>
        <p:txBody>
          <a:bodyPr wrap="square">
            <a:spAutoFit/>
          </a:bodyPr>
          <a:lstStyle/>
          <a:p>
            <a:r>
              <a:rPr lang="en-AU" sz="1100" i="1" dirty="0" err="1">
                <a:solidFill>
                  <a:srgbClr val="757575"/>
                </a:solidFill>
                <a:latin typeface="Proxima Nova"/>
              </a:rPr>
              <a:t>LeNet</a:t>
            </a:r>
            <a:r>
              <a:rPr lang="en-AU" sz="1100" i="1" dirty="0">
                <a:solidFill>
                  <a:srgbClr val="757575"/>
                </a:solidFill>
                <a:latin typeface="Proxima Nova"/>
              </a:rPr>
              <a:t> Image via </a:t>
            </a:r>
            <a:r>
              <a:rPr lang="en-AU" sz="1100" i="1" dirty="0">
                <a:solidFill>
                  <a:srgbClr val="3976CB"/>
                </a:solidFill>
                <a:latin typeface="Proxima Nova"/>
                <a:hlinkClick r:id="rId3"/>
              </a:rPr>
              <a:t>DeepLearning.net</a:t>
            </a:r>
            <a:endParaRPr lang="en-AU" sz="1100" dirty="0"/>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75</a:t>
            </a:fld>
            <a:endParaRPr lang="en-US" altLang="en-US" dirty="0"/>
          </a:p>
        </p:txBody>
      </p:sp>
    </p:spTree>
    <p:extLst>
      <p:ext uri="{BB962C8B-B14F-4D97-AF65-F5344CB8AC3E}">
        <p14:creationId xmlns:p14="http://schemas.microsoft.com/office/powerpoint/2010/main" val="32128702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Motivation of CNN</a:t>
            </a:r>
          </a:p>
        </p:txBody>
      </p:sp>
      <p:sp>
        <p:nvSpPr>
          <p:cNvPr id="3" name="Content Placeholder 2"/>
          <p:cNvSpPr>
            <a:spLocks noGrp="1"/>
          </p:cNvSpPr>
          <p:nvPr>
            <p:ph idx="1"/>
          </p:nvPr>
        </p:nvSpPr>
        <p:spPr/>
        <p:txBody>
          <a:bodyPr/>
          <a:lstStyle/>
          <a:p>
            <a:r>
              <a:rPr lang="en-AU" dirty="0"/>
              <a:t>Convolutional Neural Networks (CNN) are biologically-inspired variants of MLPs. </a:t>
            </a:r>
          </a:p>
          <a:p>
            <a:r>
              <a:rPr lang="en-AU" dirty="0"/>
              <a:t> The visual cortex contains a complex arrangement of cells. These cells are sensitive to small sub-regions of the visual field, called a </a:t>
            </a:r>
            <a:r>
              <a:rPr lang="en-AU" dirty="0">
                <a:solidFill>
                  <a:srgbClr val="0070C0"/>
                </a:solidFill>
              </a:rPr>
              <a:t>receptive field</a:t>
            </a:r>
            <a:r>
              <a:rPr lang="en-AU" dirty="0"/>
              <a:t>. </a:t>
            </a:r>
          </a:p>
          <a:p>
            <a:r>
              <a:rPr lang="en-AU" dirty="0"/>
              <a:t>The sub-regions are tiled to cover the entire visual field. These cells act as local filters over the input space and are well-suited to exploit the strong spatially local correlation present in natural images.</a:t>
            </a:r>
          </a:p>
        </p:txBody>
      </p:sp>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76</a:t>
            </a:fld>
            <a:endParaRPr lang="en-US" altLang="en-US" dirty="0"/>
          </a:p>
        </p:txBody>
      </p:sp>
    </p:spTree>
    <p:extLst>
      <p:ext uri="{BB962C8B-B14F-4D97-AF65-F5344CB8AC3E}">
        <p14:creationId xmlns:p14="http://schemas.microsoft.com/office/powerpoint/2010/main" val="37518044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7CD5F20-322B-4B30-B76D-88BC9D4329C9}" type="slidenum">
              <a:rPr lang="en-US" altLang="en-US" smtClean="0"/>
              <a:pPr>
                <a:defRPr/>
              </a:pPr>
              <a:t>77</a:t>
            </a:fld>
            <a:endParaRPr lang="en-US" altLang="en-US" dirty="0"/>
          </a:p>
        </p:txBody>
      </p:sp>
      <p:sp>
        <p:nvSpPr>
          <p:cNvPr id="5" name="Content Placeholder 4"/>
          <p:cNvSpPr>
            <a:spLocks noGrp="1"/>
          </p:cNvSpPr>
          <p:nvPr>
            <p:ph idx="1"/>
          </p:nvPr>
        </p:nvSpPr>
        <p:spPr/>
        <p:txBody>
          <a:bodyPr/>
          <a:lstStyle/>
          <a:p>
            <a:r>
              <a:rPr lang="en-AU" dirty="0"/>
              <a:t>Additionally, two basic cell types have been identified: Simple cells respond maximally to specific edge-like patterns within their receptive field. </a:t>
            </a:r>
          </a:p>
          <a:p>
            <a:r>
              <a:rPr lang="en-AU" dirty="0"/>
              <a:t>Complex cells have larger receptive fields and are locally invariant to the exact position of the pattern.</a:t>
            </a:r>
          </a:p>
          <a:p>
            <a:r>
              <a:rPr lang="en-AU" dirty="0"/>
              <a:t>The animal visual cortex being the most powerful visual processing system in existence, it seems natural to emulate its behaviour. </a:t>
            </a:r>
          </a:p>
        </p:txBody>
      </p:sp>
      <p:pic>
        <p:nvPicPr>
          <p:cNvPr id="7" name="Picture 6"/>
          <p:cNvPicPr>
            <a:picLocks noChangeAspect="1"/>
          </p:cNvPicPr>
          <p:nvPr/>
        </p:nvPicPr>
        <p:blipFill>
          <a:blip r:embed="rId2"/>
          <a:stretch>
            <a:fillRect/>
          </a:stretch>
        </p:blipFill>
        <p:spPr>
          <a:xfrm>
            <a:off x="1528068" y="4415300"/>
            <a:ext cx="6096000" cy="1676400"/>
          </a:xfrm>
          <a:prstGeom prst="rect">
            <a:avLst/>
          </a:prstGeom>
        </p:spPr>
      </p:pic>
    </p:spTree>
    <p:extLst>
      <p:ext uri="{BB962C8B-B14F-4D97-AF65-F5344CB8AC3E}">
        <p14:creationId xmlns:p14="http://schemas.microsoft.com/office/powerpoint/2010/main" val="29752416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Image Filter</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78</a:t>
            </a:fld>
            <a:endParaRPr lang="en-US" altLang="en-US"/>
          </a:p>
        </p:txBody>
      </p:sp>
      <p:sp>
        <p:nvSpPr>
          <p:cNvPr id="4" name="Content Placeholder 3"/>
          <p:cNvSpPr>
            <a:spLocks noGrp="1"/>
          </p:cNvSpPr>
          <p:nvPr>
            <p:ph idx="1"/>
          </p:nvPr>
        </p:nvSpPr>
        <p:spPr/>
        <p:txBody>
          <a:bodyPr/>
          <a:lstStyle/>
          <a:p>
            <a:r>
              <a:rPr lang="en-AU" dirty="0"/>
              <a:t>Before we look at the actual structure of convolutional networks, we first define </a:t>
            </a:r>
            <a:r>
              <a:rPr lang="en-AU" b="1" dirty="0">
                <a:solidFill>
                  <a:srgbClr val="002060"/>
                </a:solidFill>
              </a:rPr>
              <a:t>an image filter</a:t>
            </a:r>
            <a:r>
              <a:rPr lang="en-AU" dirty="0"/>
              <a:t>, or a square region with associated weights. </a:t>
            </a:r>
          </a:p>
          <a:p>
            <a:r>
              <a:rPr lang="en-AU" dirty="0"/>
              <a:t>A filter is applied across an entire input image, and you will often apply multiple filters. </a:t>
            </a:r>
          </a:p>
          <a:p>
            <a:r>
              <a:rPr lang="en-AU" dirty="0"/>
              <a:t>For example, you could apply four 6x6 filters to a given input image. Then, the output pixel with coordinates (1,1) is the weighted sum of a 6x6 square of input pixels with top left corner (1,1) and the weights of the filter (which is also 6x6 square). Output pixel (2,1) is the result of input square with top left corner (2,1) and so on.</a:t>
            </a:r>
          </a:p>
          <a:p>
            <a:endParaRPr lang="en-AU" dirty="0"/>
          </a:p>
        </p:txBody>
      </p:sp>
    </p:spTree>
    <p:extLst>
      <p:ext uri="{BB962C8B-B14F-4D97-AF65-F5344CB8AC3E}">
        <p14:creationId xmlns:p14="http://schemas.microsoft.com/office/powerpoint/2010/main" val="29722111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dirty="0"/>
              <a:t>With that covered, these networks are defined by the following properties:</a:t>
            </a:r>
          </a:p>
          <a:p>
            <a:pPr>
              <a:buFont typeface="Arial" panose="020B0604020202020204" pitchFamily="34" charset="0"/>
              <a:buChar char="•"/>
            </a:pPr>
            <a:r>
              <a:rPr lang="en-AU" b="1" u="sng" dirty="0"/>
              <a:t>Convolutional layers</a:t>
            </a:r>
            <a:r>
              <a:rPr lang="en-AU" dirty="0"/>
              <a:t> apply a number of </a:t>
            </a:r>
            <a:r>
              <a:rPr lang="en-AU" i="1" dirty="0"/>
              <a:t>filters</a:t>
            </a:r>
            <a:r>
              <a:rPr lang="en-AU" dirty="0"/>
              <a:t> to the input. For example, the first convolutional layer of the image could have four 6x6 filters. The result of one filter applied across the image is called </a:t>
            </a:r>
            <a:r>
              <a:rPr lang="en-AU" i="1" dirty="0">
                <a:solidFill>
                  <a:srgbClr val="0070C0"/>
                </a:solidFill>
              </a:rPr>
              <a:t>feature map</a:t>
            </a:r>
            <a:r>
              <a:rPr lang="en-AU" dirty="0">
                <a:solidFill>
                  <a:srgbClr val="0070C0"/>
                </a:solidFill>
              </a:rPr>
              <a:t> (FM) </a:t>
            </a:r>
            <a:r>
              <a:rPr lang="en-AU" dirty="0"/>
              <a:t>and the number of feature maps is equal to the number of filters. </a:t>
            </a:r>
          </a:p>
        </p:txBody>
      </p:sp>
      <p:pic>
        <p:nvPicPr>
          <p:cNvPr id="4" name="Picture 2" descr="http://deeplearning.net/tutorial/_images/cnn_explain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536580"/>
            <a:ext cx="4572000" cy="314067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pPr>
              <a:defRPr/>
            </a:pPr>
            <a:fld id="{4BDD1C82-410A-4AF8-8103-CFDF0B2066FB}" type="slidenum">
              <a:rPr lang="en-US" altLang="en-US" smtClean="0"/>
              <a:pPr>
                <a:defRPr/>
              </a:pPr>
              <a:t>79</a:t>
            </a:fld>
            <a:endParaRPr lang="en-US" altLang="en-US"/>
          </a:p>
        </p:txBody>
      </p:sp>
    </p:spTree>
    <p:extLst>
      <p:ext uri="{BB962C8B-B14F-4D97-AF65-F5344CB8AC3E}">
        <p14:creationId xmlns:p14="http://schemas.microsoft.com/office/powerpoint/2010/main" val="18588196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0"/>
            <a:ext cx="7989752" cy="5858799"/>
          </a:xfrm>
        </p:spPr>
        <p:txBody>
          <a:bodyPr/>
          <a:lstStyle/>
          <a:p>
            <a:r>
              <a:rPr lang="en-AU" dirty="0"/>
              <a:t>If the previous layer is also convolutional, the filters are applied across all of it’s FMs with different weights, so each input FM is connected to each output FM. The intuition behind the shared weights across the image is that the features will be detected regardless of their location, while the multiplicity of filters allows each of them to detect different set of features.</a:t>
            </a:r>
          </a:p>
          <a:p>
            <a:r>
              <a:rPr lang="en-AU" b="1" u="sng" dirty="0"/>
              <a:t>Subsampling layers </a:t>
            </a:r>
            <a:r>
              <a:rPr lang="en-AU" dirty="0"/>
              <a:t>reduce the size of the input. For example, if the input consists of a 32x32 image and the layer has a subsampling region of 2x2, the output value would be a 16x16 image, which means that 4 pixels (each 2x2 square) of the input image are combined into a single output pixel. There are multiple ways to subsample, but the most popular are </a:t>
            </a:r>
            <a:r>
              <a:rPr lang="en-AU" u="sng" dirty="0">
                <a:solidFill>
                  <a:srgbClr val="7030A0"/>
                </a:solidFill>
              </a:rPr>
              <a:t>max pooling</a:t>
            </a:r>
            <a:r>
              <a:rPr lang="en-AU" dirty="0"/>
              <a:t>, </a:t>
            </a:r>
            <a:r>
              <a:rPr lang="en-AU" u="sng" dirty="0">
                <a:solidFill>
                  <a:srgbClr val="7030A0"/>
                </a:solidFill>
              </a:rPr>
              <a:t>average pooling</a:t>
            </a:r>
            <a:r>
              <a:rPr lang="en-AU" dirty="0"/>
              <a:t>, and </a:t>
            </a:r>
            <a:r>
              <a:rPr lang="en-AU" u="sng" dirty="0">
                <a:solidFill>
                  <a:srgbClr val="7030A0"/>
                </a:solidFill>
              </a:rPr>
              <a:t>stochastic pooling</a:t>
            </a:r>
            <a:r>
              <a:rPr lang="en-AU" dirty="0"/>
              <a: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80</a:t>
            </a:fld>
            <a:endParaRPr lang="en-US" altLang="en-US"/>
          </a:p>
        </p:txBody>
      </p:sp>
    </p:spTree>
    <p:extLst>
      <p:ext uri="{BB962C8B-B14F-4D97-AF65-F5344CB8AC3E}">
        <p14:creationId xmlns:p14="http://schemas.microsoft.com/office/powerpoint/2010/main" val="30506007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dirty="0"/>
              <a:t>The last subsampling (or convolutional) layer is usually connected to one or more fully connected layers, the last of which represents the target data.</a:t>
            </a:r>
          </a:p>
          <a:p>
            <a:endParaRPr lang="en-AU" dirty="0"/>
          </a:p>
          <a:p>
            <a:r>
              <a:rPr lang="en-AU" dirty="0"/>
              <a:t>Training is performed </a:t>
            </a:r>
            <a:r>
              <a:rPr lang="en-AU" u="sng" dirty="0"/>
              <a:t>using modified backpropagation </a:t>
            </a:r>
            <a:r>
              <a:rPr lang="en-AU" dirty="0"/>
              <a:t>that takes the subsampling layers into account and</a:t>
            </a:r>
            <a:r>
              <a:rPr lang="en-AU" u="sng" dirty="0"/>
              <a:t> updates the convolutional filter weights </a:t>
            </a:r>
            <a:r>
              <a:rPr lang="en-AU" dirty="0"/>
              <a:t>based on all values to which that filter is applied.</a:t>
            </a:r>
          </a:p>
          <a:p>
            <a:endParaRPr lang="en-AU" dirty="0"/>
          </a:p>
          <a:p>
            <a:endParaRPr lang="en-AU" dirty="0"/>
          </a:p>
        </p:txBody>
      </p:sp>
      <p:sp>
        <p:nvSpPr>
          <p:cNvPr id="4" name="Slide Number Placeholder 3"/>
          <p:cNvSpPr>
            <a:spLocks noGrp="1"/>
          </p:cNvSpPr>
          <p:nvPr>
            <p:ph type="sldNum" sz="quarter" idx="12"/>
          </p:nvPr>
        </p:nvSpPr>
        <p:spPr/>
        <p:txBody>
          <a:bodyPr/>
          <a:lstStyle/>
          <a:p>
            <a:pPr>
              <a:defRPr/>
            </a:pPr>
            <a:fld id="{4BDD1C82-410A-4AF8-8103-CFDF0B2066FB}" type="slidenum">
              <a:rPr lang="en-US" altLang="en-US" smtClean="0"/>
              <a:pPr>
                <a:defRPr/>
              </a:pPr>
              <a:t>81</a:t>
            </a:fld>
            <a:endParaRPr lang="en-US" altLang="en-US"/>
          </a:p>
        </p:txBody>
      </p:sp>
      <p:pic>
        <p:nvPicPr>
          <p:cNvPr id="2" name="Picture 1"/>
          <p:cNvPicPr>
            <a:picLocks noChangeAspect="1"/>
          </p:cNvPicPr>
          <p:nvPr/>
        </p:nvPicPr>
        <p:blipFill>
          <a:blip r:embed="rId2"/>
          <a:stretch>
            <a:fillRect/>
          </a:stretch>
        </p:blipFill>
        <p:spPr>
          <a:xfrm>
            <a:off x="990600" y="4267200"/>
            <a:ext cx="7279875" cy="2239962"/>
          </a:xfrm>
          <a:prstGeom prst="rect">
            <a:avLst/>
          </a:prstGeom>
        </p:spPr>
      </p:pic>
    </p:spTree>
    <p:extLst>
      <p:ext uri="{BB962C8B-B14F-4D97-AF65-F5344CB8AC3E}">
        <p14:creationId xmlns:p14="http://schemas.microsoft.com/office/powerpoint/2010/main" val="41763851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a:t>Image Recognition Example 1</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82</a:t>
            </a:fld>
            <a:endParaRPr lang="en-US" altLang="en-US"/>
          </a:p>
        </p:txBody>
      </p:sp>
      <p:pic>
        <p:nvPicPr>
          <p:cNvPr id="4" name="Content Placeholder 3"/>
          <p:cNvPicPr>
            <a:picLocks noGrp="1" noChangeAspect="1"/>
          </p:cNvPicPr>
          <p:nvPr>
            <p:ph idx="1"/>
          </p:nvPr>
        </p:nvPicPr>
        <p:blipFill>
          <a:blip r:embed="rId2"/>
          <a:stretch>
            <a:fillRect/>
          </a:stretch>
        </p:blipFill>
        <p:spPr>
          <a:xfrm>
            <a:off x="581025" y="2209800"/>
            <a:ext cx="7743829" cy="3708400"/>
          </a:xfrm>
          <a:prstGeom prst="rect">
            <a:avLst/>
          </a:prstGeom>
        </p:spPr>
      </p:pic>
      <p:sp>
        <p:nvSpPr>
          <p:cNvPr id="6" name="TextBox 5"/>
          <p:cNvSpPr txBox="1"/>
          <p:nvPr/>
        </p:nvSpPr>
        <p:spPr>
          <a:xfrm>
            <a:off x="1905000" y="6193795"/>
            <a:ext cx="4520789" cy="261610"/>
          </a:xfrm>
          <a:prstGeom prst="rect">
            <a:avLst/>
          </a:prstGeom>
          <a:noFill/>
        </p:spPr>
        <p:txBody>
          <a:bodyPr wrap="none" rtlCol="0">
            <a:spAutoFit/>
          </a:bodyPr>
          <a:lstStyle/>
          <a:p>
            <a:r>
              <a:rPr lang="en-AU" sz="1100" dirty="0">
                <a:hlinkClick r:id="rId3"/>
              </a:rPr>
              <a:t>The figure comes from http://cs231n.github.io/convolutional-networks/</a:t>
            </a:r>
            <a:endParaRPr lang="en-AU" sz="1100" dirty="0"/>
          </a:p>
        </p:txBody>
      </p:sp>
    </p:spTree>
    <p:extLst>
      <p:ext uri="{BB962C8B-B14F-4D97-AF65-F5344CB8AC3E}">
        <p14:creationId xmlns:p14="http://schemas.microsoft.com/office/powerpoint/2010/main" val="23750545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AU" dirty="0"/>
              <a:t>Image Recognition Example 2</a:t>
            </a:r>
          </a:p>
        </p:txBody>
      </p:sp>
      <p:sp>
        <p:nvSpPr>
          <p:cNvPr id="3" name="Slide Number Placeholder 2"/>
          <p:cNvSpPr>
            <a:spLocks noGrp="1"/>
          </p:cNvSpPr>
          <p:nvPr>
            <p:ph type="sldNum" sz="quarter" idx="12"/>
          </p:nvPr>
        </p:nvSpPr>
        <p:spPr/>
        <p:txBody>
          <a:bodyPr/>
          <a:lstStyle/>
          <a:p>
            <a:pPr>
              <a:defRPr/>
            </a:pPr>
            <a:fld id="{A243728C-F7DD-49FA-BEF0-AA2B97A9C8EA}" type="slidenum">
              <a:rPr lang="en-US" altLang="en-US" smtClean="0"/>
              <a:pPr>
                <a:defRPr/>
              </a:pPr>
              <a:t>83</a:t>
            </a:fld>
            <a:endParaRPr lang="en-US" altLang="en-US"/>
          </a:p>
        </p:txBody>
      </p:sp>
      <p:pic>
        <p:nvPicPr>
          <p:cNvPr id="6" name="Content Placeholder 5"/>
          <p:cNvPicPr>
            <a:picLocks noGrp="1" noChangeAspect="1"/>
          </p:cNvPicPr>
          <p:nvPr>
            <p:ph idx="1"/>
          </p:nvPr>
        </p:nvPicPr>
        <p:blipFill>
          <a:blip r:embed="rId2"/>
          <a:stretch>
            <a:fillRect/>
          </a:stretch>
        </p:blipFill>
        <p:spPr>
          <a:xfrm>
            <a:off x="581025" y="2677966"/>
            <a:ext cx="7989888" cy="2730794"/>
          </a:xfrm>
          <a:prstGeom prst="rect">
            <a:avLst/>
          </a:prstGeom>
        </p:spPr>
      </p:pic>
      <p:sp>
        <p:nvSpPr>
          <p:cNvPr id="7" name="Rectangle 6"/>
          <p:cNvSpPr/>
          <p:nvPr/>
        </p:nvSpPr>
        <p:spPr>
          <a:xfrm>
            <a:off x="3138508" y="6170711"/>
            <a:ext cx="2779672" cy="307777"/>
          </a:xfrm>
          <a:prstGeom prst="rect">
            <a:avLst/>
          </a:prstGeom>
        </p:spPr>
        <p:txBody>
          <a:bodyPr wrap="none">
            <a:spAutoFit/>
          </a:bodyPr>
          <a:lstStyle/>
          <a:p>
            <a:r>
              <a:rPr lang="en-AU" sz="1400" dirty="0">
                <a:hlinkClick r:id="rId3"/>
              </a:rPr>
              <a:t>Image from: http://code.flickr.net/</a:t>
            </a:r>
            <a:endParaRPr lang="en-AU" sz="1400" dirty="0"/>
          </a:p>
        </p:txBody>
      </p:sp>
    </p:spTree>
    <p:extLst>
      <p:ext uri="{BB962C8B-B14F-4D97-AF65-F5344CB8AC3E}">
        <p14:creationId xmlns:p14="http://schemas.microsoft.com/office/powerpoint/2010/main" val="13693550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Image Recognition Example 3</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84</a:t>
            </a:fld>
            <a:endParaRPr lang="en-US" altLang="en-US"/>
          </a:p>
        </p:txBody>
      </p:sp>
      <p:pic>
        <p:nvPicPr>
          <p:cNvPr id="4" name="Content Placeholder 3"/>
          <p:cNvPicPr>
            <a:picLocks noGrp="1" noChangeAspect="1"/>
          </p:cNvPicPr>
          <p:nvPr>
            <p:ph idx="1"/>
          </p:nvPr>
        </p:nvPicPr>
        <p:blipFill>
          <a:blip r:embed="rId2"/>
          <a:stretch>
            <a:fillRect/>
          </a:stretch>
        </p:blipFill>
        <p:spPr>
          <a:xfrm>
            <a:off x="870684" y="1905000"/>
            <a:ext cx="7315260" cy="5035180"/>
          </a:xfrm>
          <a:prstGeom prst="rect">
            <a:avLst/>
          </a:prstGeom>
        </p:spPr>
      </p:pic>
      <p:sp>
        <p:nvSpPr>
          <p:cNvPr id="5" name="Rectangle 4">
            <a:hlinkClick r:id="rId3"/>
          </p:cNvPr>
          <p:cNvSpPr/>
          <p:nvPr/>
        </p:nvSpPr>
        <p:spPr>
          <a:xfrm>
            <a:off x="5105400" y="1981200"/>
            <a:ext cx="2795445" cy="307777"/>
          </a:xfrm>
          <a:prstGeom prst="rect">
            <a:avLst/>
          </a:prstGeom>
        </p:spPr>
        <p:txBody>
          <a:bodyPr wrap="none">
            <a:spAutoFit/>
          </a:bodyPr>
          <a:lstStyle/>
          <a:p>
            <a:r>
              <a:rPr lang="en-AU" sz="1400" dirty="0">
                <a:hlinkClick r:id="rId3"/>
              </a:rPr>
              <a:t>http://arxiv.org/pdf/1409.0575.pdf</a:t>
            </a:r>
            <a:endParaRPr lang="en-AU" sz="1400" dirty="0"/>
          </a:p>
        </p:txBody>
      </p:sp>
    </p:spTree>
    <p:extLst>
      <p:ext uri="{BB962C8B-B14F-4D97-AF65-F5344CB8AC3E}">
        <p14:creationId xmlns:p14="http://schemas.microsoft.com/office/powerpoint/2010/main" val="9584368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ImageNet</a:t>
            </a:r>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85</a:t>
            </a:fld>
            <a:endParaRPr lang="en-US" altLang="en-US"/>
          </a:p>
        </p:txBody>
      </p:sp>
      <p:pic>
        <p:nvPicPr>
          <p:cNvPr id="6" name="Content Placeholder 5"/>
          <p:cNvPicPr>
            <a:picLocks noGrp="1" noChangeAspect="1"/>
          </p:cNvPicPr>
          <p:nvPr>
            <p:ph idx="1"/>
          </p:nvPr>
        </p:nvPicPr>
        <p:blipFill>
          <a:blip r:embed="rId2"/>
          <a:stretch>
            <a:fillRect/>
          </a:stretch>
        </p:blipFill>
        <p:spPr>
          <a:xfrm>
            <a:off x="578150" y="3014742"/>
            <a:ext cx="3880053" cy="3184525"/>
          </a:xfrm>
          <a:prstGeom prst="rect">
            <a:avLst/>
          </a:prstGeom>
        </p:spPr>
      </p:pic>
      <p:pic>
        <p:nvPicPr>
          <p:cNvPr id="7" name="Picture 6"/>
          <p:cNvPicPr>
            <a:picLocks noChangeAspect="1"/>
          </p:cNvPicPr>
          <p:nvPr/>
        </p:nvPicPr>
        <p:blipFill>
          <a:blip r:embed="rId3"/>
          <a:stretch>
            <a:fillRect/>
          </a:stretch>
        </p:blipFill>
        <p:spPr>
          <a:xfrm>
            <a:off x="4800600" y="3039184"/>
            <a:ext cx="3599177" cy="3289729"/>
          </a:xfrm>
          <a:prstGeom prst="rect">
            <a:avLst/>
          </a:prstGeom>
        </p:spPr>
      </p:pic>
      <p:sp>
        <p:nvSpPr>
          <p:cNvPr id="8" name="Rectangle 7"/>
          <p:cNvSpPr/>
          <p:nvPr/>
        </p:nvSpPr>
        <p:spPr>
          <a:xfrm>
            <a:off x="381000" y="1939708"/>
            <a:ext cx="8305800" cy="923330"/>
          </a:xfrm>
          <a:prstGeom prst="rect">
            <a:avLst/>
          </a:prstGeom>
        </p:spPr>
        <p:txBody>
          <a:bodyPr wrap="square">
            <a:spAutoFit/>
          </a:bodyPr>
          <a:lstStyle/>
          <a:p>
            <a:r>
              <a:rPr lang="en-AU" b="1" dirty="0">
                <a:latin typeface="Helvetica" panose="020B0604020202020204" pitchFamily="34" charset="0"/>
              </a:rPr>
              <a:t>ImageNet</a:t>
            </a:r>
            <a:r>
              <a:rPr lang="en-AU" dirty="0">
                <a:latin typeface="Helvetica" panose="020B0604020202020204" pitchFamily="34" charset="0"/>
              </a:rPr>
              <a:t> is an image database organized according to the </a:t>
            </a:r>
            <a:r>
              <a:rPr lang="en-AU" dirty="0">
                <a:latin typeface="Helvetica" panose="020B0604020202020204" pitchFamily="34" charset="0"/>
                <a:hlinkClick r:id="rId4"/>
              </a:rPr>
              <a:t>WordNet</a:t>
            </a:r>
            <a:r>
              <a:rPr lang="en-AU" dirty="0">
                <a:latin typeface="Helvetica" panose="020B0604020202020204" pitchFamily="34" charset="0"/>
              </a:rPr>
              <a:t> hierarchy (currently only the nouns), in which each node of the hierarchy is depicted by hundreds and thousands of images.</a:t>
            </a:r>
            <a:endParaRPr lang="en-AU" dirty="0"/>
          </a:p>
        </p:txBody>
      </p:sp>
    </p:spTree>
    <p:extLst>
      <p:ext uri="{BB962C8B-B14F-4D97-AF65-F5344CB8AC3E}">
        <p14:creationId xmlns:p14="http://schemas.microsoft.com/office/powerpoint/2010/main" val="25539322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243728C-F7DD-49FA-BEF0-AA2B97A9C8EA}" type="slidenum">
              <a:rPr lang="en-US" altLang="en-US" smtClean="0"/>
              <a:pPr>
                <a:defRPr/>
              </a:pPr>
              <a:t>86</a:t>
            </a:fld>
            <a:endParaRPr lang="en-US" altLang="en-US"/>
          </a:p>
        </p:txBody>
      </p:sp>
      <p:pic>
        <p:nvPicPr>
          <p:cNvPr id="7" name="Content Placeholder 6"/>
          <p:cNvPicPr>
            <a:picLocks noGrp="1" noChangeAspect="1"/>
          </p:cNvPicPr>
          <p:nvPr>
            <p:ph idx="1"/>
          </p:nvPr>
        </p:nvPicPr>
        <p:blipFill>
          <a:blip r:embed="rId2"/>
          <a:stretch>
            <a:fillRect/>
          </a:stretch>
        </p:blipFill>
        <p:spPr>
          <a:xfrm>
            <a:off x="762000" y="1371600"/>
            <a:ext cx="7568920" cy="4833618"/>
          </a:xfrm>
          <a:prstGeom prst="rect">
            <a:avLst/>
          </a:prstGeom>
        </p:spPr>
      </p:pic>
      <p:sp>
        <p:nvSpPr>
          <p:cNvPr id="9" name="Rectangle 8">
            <a:hlinkClick r:id="rId3"/>
          </p:cNvPr>
          <p:cNvSpPr/>
          <p:nvPr/>
        </p:nvSpPr>
        <p:spPr>
          <a:xfrm>
            <a:off x="887273" y="761591"/>
            <a:ext cx="7683640" cy="400110"/>
          </a:xfrm>
          <a:prstGeom prst="rect">
            <a:avLst/>
          </a:prstGeom>
        </p:spPr>
        <p:txBody>
          <a:bodyPr wrap="square">
            <a:spAutoFit/>
          </a:bodyPr>
          <a:lstStyle/>
          <a:p>
            <a:r>
              <a:rPr lang="en-AU" sz="2000" dirty="0">
                <a:hlinkClick r:id="rId3"/>
              </a:rPr>
              <a:t>Fei-Fei Li: How we're teaching computers to understand pictures</a:t>
            </a:r>
            <a:endParaRPr lang="en-AU" sz="2000" dirty="0"/>
          </a:p>
        </p:txBody>
      </p:sp>
    </p:spTree>
    <p:extLst>
      <p:ext uri="{BB962C8B-B14F-4D97-AF65-F5344CB8AC3E}">
        <p14:creationId xmlns:p14="http://schemas.microsoft.com/office/powerpoint/2010/main" val="18470506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Conclusion</a:t>
            </a:r>
          </a:p>
        </p:txBody>
      </p:sp>
      <p:sp>
        <p:nvSpPr>
          <p:cNvPr id="5" name="Content Placeholder 4"/>
          <p:cNvSpPr>
            <a:spLocks noGrp="1"/>
          </p:cNvSpPr>
          <p:nvPr>
            <p:ph idx="1"/>
          </p:nvPr>
        </p:nvSpPr>
        <p:spPr>
          <a:xfrm>
            <a:off x="572712" y="2057400"/>
            <a:ext cx="7696200" cy="4495800"/>
          </a:xfrm>
        </p:spPr>
        <p:txBody>
          <a:bodyPr/>
          <a:lstStyle/>
          <a:p>
            <a:r>
              <a:rPr lang="en-AU" dirty="0"/>
              <a:t>The aim of this deep learning tutorial was to give you a brief introduction to the field of deep learning algorithms, beginning with the most basic unit of composition (the perceptron) and progressing through various effective and popular architectures, like that of the restricted Boltzmann machine.</a:t>
            </a:r>
          </a:p>
          <a:p>
            <a:r>
              <a:rPr lang="en-AU" dirty="0"/>
              <a:t>The ideas behind neural networks have been around for a long time; but </a:t>
            </a:r>
            <a:r>
              <a:rPr lang="en-AU" u="sng" dirty="0">
                <a:solidFill>
                  <a:srgbClr val="002060"/>
                </a:solidFill>
              </a:rPr>
              <a:t>today, you can’t step foot in the machine learning community without hearing about deep networks or some other take on deep learning</a:t>
            </a:r>
            <a:r>
              <a:rPr lang="en-AU" dirty="0">
                <a:solidFill>
                  <a:srgbClr val="002060"/>
                </a:solidFill>
              </a:rPr>
              <a:t>. </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87</a:t>
            </a:fld>
            <a:endParaRPr lang="en-US" altLang="en-US" dirty="0"/>
          </a:p>
        </p:txBody>
      </p:sp>
    </p:spTree>
    <p:extLst>
      <p:ext uri="{BB962C8B-B14F-4D97-AF65-F5344CB8AC3E}">
        <p14:creationId xmlns:p14="http://schemas.microsoft.com/office/powerpoint/2010/main" val="39980543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81192" y="762000"/>
            <a:ext cx="7989752" cy="5791199"/>
          </a:xfrm>
        </p:spPr>
        <p:txBody>
          <a:bodyPr/>
          <a:lstStyle/>
          <a:p>
            <a:r>
              <a:rPr lang="en-AU" dirty="0"/>
              <a:t>Hype shouldn’t be mistaken for justification, but with the advances of GPGPU computing and the impressive progress made by some famous researchers like </a:t>
            </a:r>
            <a:r>
              <a:rPr lang="en-AU" b="1" dirty="0">
                <a:solidFill>
                  <a:srgbClr val="0070C0"/>
                </a:solidFill>
              </a:rPr>
              <a:t>Geoffrey Hinton</a:t>
            </a:r>
            <a:r>
              <a:rPr lang="en-AU" dirty="0"/>
              <a:t>, </a:t>
            </a:r>
            <a:r>
              <a:rPr lang="en-AU" b="1" dirty="0" err="1">
                <a:solidFill>
                  <a:srgbClr val="0070C0"/>
                </a:solidFill>
              </a:rPr>
              <a:t>Yoshua</a:t>
            </a:r>
            <a:r>
              <a:rPr lang="en-AU" b="1" dirty="0">
                <a:solidFill>
                  <a:srgbClr val="0070C0"/>
                </a:solidFill>
              </a:rPr>
              <a:t> </a:t>
            </a:r>
            <a:r>
              <a:rPr lang="en-AU" b="1" dirty="0" err="1">
                <a:solidFill>
                  <a:srgbClr val="0070C0"/>
                </a:solidFill>
              </a:rPr>
              <a:t>Bengio</a:t>
            </a:r>
            <a:r>
              <a:rPr lang="en-AU" dirty="0"/>
              <a:t>, </a:t>
            </a:r>
            <a:r>
              <a:rPr lang="en-AU" b="1" dirty="0">
                <a:solidFill>
                  <a:srgbClr val="0070C0"/>
                </a:solidFill>
              </a:rPr>
              <a:t>Yann </a:t>
            </a:r>
            <a:r>
              <a:rPr lang="en-AU" b="1" dirty="0" err="1">
                <a:solidFill>
                  <a:srgbClr val="0070C0"/>
                </a:solidFill>
              </a:rPr>
              <a:t>LeCun</a:t>
            </a:r>
            <a:r>
              <a:rPr lang="en-AU" b="1" dirty="0">
                <a:solidFill>
                  <a:srgbClr val="0070C0"/>
                </a:solidFill>
              </a:rPr>
              <a:t> </a:t>
            </a:r>
            <a:r>
              <a:rPr lang="en-AU" dirty="0"/>
              <a:t>and </a:t>
            </a:r>
            <a:r>
              <a:rPr lang="en-AU" b="1" dirty="0">
                <a:solidFill>
                  <a:srgbClr val="0070C0"/>
                </a:solidFill>
              </a:rPr>
              <a:t>Andrew Ng</a:t>
            </a:r>
            <a:r>
              <a:rPr lang="en-AU" dirty="0"/>
              <a:t>. </a:t>
            </a:r>
          </a:p>
          <a:p>
            <a:endParaRPr lang="en-AU" dirty="0"/>
          </a:p>
          <a:p>
            <a:endParaRPr lang="en-AU" dirty="0"/>
          </a:p>
          <a:p>
            <a:endParaRPr lang="en-AU" dirty="0"/>
          </a:p>
          <a:p>
            <a:endParaRPr lang="en-AU" dirty="0"/>
          </a:p>
          <a:p>
            <a:endParaRPr lang="en-AU" dirty="0"/>
          </a:p>
          <a:p>
            <a:endParaRPr lang="en-AU" dirty="0"/>
          </a:p>
        </p:txBody>
      </p:sp>
      <p:grpSp>
        <p:nvGrpSpPr>
          <p:cNvPr id="13" name="Group 12"/>
          <p:cNvGrpSpPr/>
          <p:nvPr/>
        </p:nvGrpSpPr>
        <p:grpSpPr>
          <a:xfrm>
            <a:off x="922536" y="2819400"/>
            <a:ext cx="7648408" cy="3196575"/>
            <a:chOff x="648283" y="2667001"/>
            <a:chExt cx="8228167" cy="3425175"/>
          </a:xfrm>
        </p:grpSpPr>
        <p:pic>
          <p:nvPicPr>
            <p:cNvPr id="14" name="Picture 13" descr="http://www.cs.toronto.edu/~hinton/geoff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451" y="2702811"/>
              <a:ext cx="1066800" cy="142240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905000" y="2667001"/>
              <a:ext cx="2514600" cy="1107996"/>
            </a:xfrm>
            <a:prstGeom prst="rect">
              <a:avLst/>
            </a:prstGeom>
          </p:spPr>
          <p:txBody>
            <a:bodyPr wrap="square">
              <a:spAutoFit/>
            </a:bodyPr>
            <a:lstStyle/>
            <a:p>
              <a:r>
                <a:rPr lang="en-AU" b="1" dirty="0"/>
                <a:t>Geoffrey Hinton</a:t>
              </a:r>
            </a:p>
            <a:p>
              <a:pPr marL="285750" indent="-285750">
                <a:buFont typeface="Arial" panose="020B0604020202020204" pitchFamily="34" charset="0"/>
                <a:buChar char="•"/>
              </a:pPr>
              <a:r>
                <a:rPr lang="en-AU" sz="1200" dirty="0"/>
                <a:t>Emeritus Professor at University of Toronto  </a:t>
              </a:r>
            </a:p>
            <a:p>
              <a:pPr marL="285750" indent="-285750">
                <a:buFont typeface="Arial" panose="020B0604020202020204" pitchFamily="34" charset="0"/>
                <a:buChar char="•"/>
              </a:pPr>
              <a:r>
                <a:rPr lang="en-AU" sz="1200" dirty="0"/>
                <a:t>Distinguished Researcher, Google.</a:t>
              </a:r>
            </a:p>
          </p:txBody>
        </p:sp>
        <p:pic>
          <p:nvPicPr>
            <p:cNvPr id="16" name="Picture 15"/>
            <p:cNvPicPr>
              <a:picLocks noChangeAspect="1"/>
            </p:cNvPicPr>
            <p:nvPr/>
          </p:nvPicPr>
          <p:blipFill>
            <a:blip r:embed="rId3"/>
            <a:stretch>
              <a:fillRect/>
            </a:stretch>
          </p:blipFill>
          <p:spPr>
            <a:xfrm>
              <a:off x="4419600" y="2702811"/>
              <a:ext cx="1126343" cy="1458211"/>
            </a:xfrm>
            <a:prstGeom prst="rect">
              <a:avLst/>
            </a:prstGeom>
          </p:spPr>
        </p:pic>
        <p:pic>
          <p:nvPicPr>
            <p:cNvPr id="17" name="Picture 16"/>
            <p:cNvPicPr>
              <a:picLocks noChangeAspect="1"/>
            </p:cNvPicPr>
            <p:nvPr/>
          </p:nvPicPr>
          <p:blipFill>
            <a:blip r:embed="rId4"/>
            <a:stretch>
              <a:fillRect/>
            </a:stretch>
          </p:blipFill>
          <p:spPr>
            <a:xfrm>
              <a:off x="648283" y="4620226"/>
              <a:ext cx="1113136" cy="1471949"/>
            </a:xfrm>
            <a:prstGeom prst="rect">
              <a:avLst/>
            </a:prstGeom>
          </p:spPr>
        </p:pic>
        <p:sp>
          <p:nvSpPr>
            <p:cNvPr id="18" name="Rectangle 17"/>
            <p:cNvSpPr/>
            <p:nvPr/>
          </p:nvSpPr>
          <p:spPr>
            <a:xfrm>
              <a:off x="5838148" y="2702811"/>
              <a:ext cx="3038302" cy="1292662"/>
            </a:xfrm>
            <a:prstGeom prst="rect">
              <a:avLst/>
            </a:prstGeom>
          </p:spPr>
          <p:txBody>
            <a:bodyPr wrap="square">
              <a:spAutoFit/>
            </a:bodyPr>
            <a:lstStyle/>
            <a:p>
              <a:r>
                <a:rPr lang="en-AU" b="1" dirty="0" err="1"/>
                <a:t>Yoshua</a:t>
              </a:r>
              <a:r>
                <a:rPr lang="en-AU" b="1" dirty="0"/>
                <a:t> </a:t>
              </a:r>
              <a:r>
                <a:rPr lang="en-AU" b="1" dirty="0" err="1"/>
                <a:t>Bengio</a:t>
              </a:r>
              <a:endParaRPr lang="en-AU" b="1" dirty="0"/>
            </a:p>
            <a:p>
              <a:pPr marL="285750" indent="-285750">
                <a:buFont typeface="Arial" panose="020B0604020202020204" pitchFamily="34" charset="0"/>
                <a:buChar char="•"/>
              </a:pPr>
              <a:r>
                <a:rPr lang="en-AU" sz="1200" dirty="0"/>
                <a:t>Full professor at University de Montréal. </a:t>
              </a:r>
            </a:p>
            <a:p>
              <a:pPr marL="285750" indent="-285750">
                <a:buFont typeface="Arial" panose="020B0604020202020204" pitchFamily="34" charset="0"/>
                <a:buChar char="•"/>
              </a:pPr>
              <a:r>
                <a:rPr lang="en-AU" sz="1200" dirty="0"/>
                <a:t>Operations Research Canada Research Chair in Statistical Learning Algorithms.</a:t>
              </a:r>
            </a:p>
          </p:txBody>
        </p:sp>
        <p:sp>
          <p:nvSpPr>
            <p:cNvPr id="19" name="Rectangle 18"/>
            <p:cNvSpPr/>
            <p:nvPr/>
          </p:nvSpPr>
          <p:spPr>
            <a:xfrm>
              <a:off x="1905001" y="4539084"/>
              <a:ext cx="2514600" cy="1384995"/>
            </a:xfrm>
            <a:prstGeom prst="rect">
              <a:avLst/>
            </a:prstGeom>
          </p:spPr>
          <p:txBody>
            <a:bodyPr wrap="square">
              <a:spAutoFit/>
            </a:bodyPr>
            <a:lstStyle/>
            <a:p>
              <a:r>
                <a:rPr lang="en-AU" b="1" dirty="0"/>
                <a:t>Yann </a:t>
              </a:r>
              <a:r>
                <a:rPr lang="en-AU" b="1" dirty="0" err="1"/>
                <a:t>LeCun</a:t>
              </a:r>
              <a:endParaRPr lang="en-AU" b="1" dirty="0"/>
            </a:p>
            <a:p>
              <a:pPr marL="285750" indent="-285750">
                <a:buFont typeface="Arial" panose="020B0604020202020204" pitchFamily="34" charset="0"/>
                <a:buChar char="•"/>
              </a:pPr>
              <a:r>
                <a:rPr lang="en-AU" sz="1200" dirty="0"/>
                <a:t>Professor at New York University.</a:t>
              </a:r>
            </a:p>
            <a:p>
              <a:pPr marL="285750" indent="-285750">
                <a:buFont typeface="Arial" panose="020B0604020202020204" pitchFamily="34" charset="0"/>
                <a:buChar char="•"/>
              </a:pPr>
              <a:r>
                <a:rPr lang="en-AU" sz="1200" dirty="0"/>
                <a:t>Director of AI Research, Facebook.</a:t>
              </a:r>
            </a:p>
            <a:p>
              <a:endParaRPr lang="en-AU" dirty="0"/>
            </a:p>
          </p:txBody>
        </p:sp>
        <p:pic>
          <p:nvPicPr>
            <p:cNvPr id="20" name="Picture 19"/>
            <p:cNvPicPr>
              <a:picLocks noChangeAspect="1"/>
            </p:cNvPicPr>
            <p:nvPr/>
          </p:nvPicPr>
          <p:blipFill>
            <a:blip r:embed="rId5"/>
            <a:stretch>
              <a:fillRect/>
            </a:stretch>
          </p:blipFill>
          <p:spPr>
            <a:xfrm>
              <a:off x="4419600" y="4536430"/>
              <a:ext cx="1180221" cy="1555746"/>
            </a:xfrm>
            <a:prstGeom prst="rect">
              <a:avLst/>
            </a:prstGeom>
          </p:spPr>
        </p:pic>
        <p:sp>
          <p:nvSpPr>
            <p:cNvPr id="21" name="Rectangle 20"/>
            <p:cNvSpPr/>
            <p:nvPr/>
          </p:nvSpPr>
          <p:spPr>
            <a:xfrm>
              <a:off x="5838148" y="4536429"/>
              <a:ext cx="2735515" cy="1292662"/>
            </a:xfrm>
            <a:prstGeom prst="rect">
              <a:avLst/>
            </a:prstGeom>
          </p:spPr>
          <p:txBody>
            <a:bodyPr wrap="square">
              <a:spAutoFit/>
            </a:bodyPr>
            <a:lstStyle/>
            <a:p>
              <a:r>
                <a:rPr lang="en-AU" b="1" dirty="0"/>
                <a:t>Andrew Ng</a:t>
              </a:r>
            </a:p>
            <a:p>
              <a:pPr marL="285750" indent="-285750">
                <a:buFont typeface="Arial" panose="020B0604020202020204" pitchFamily="34" charset="0"/>
                <a:buChar char="•"/>
              </a:pPr>
              <a:r>
                <a:rPr lang="en-AU" sz="1200" dirty="0"/>
                <a:t>A/Professor (Research) at Stanford University.</a:t>
              </a:r>
            </a:p>
            <a:p>
              <a:pPr marL="285750" indent="-285750">
                <a:buFont typeface="Arial" panose="020B0604020202020204" pitchFamily="34" charset="0"/>
                <a:buChar char="•"/>
              </a:pPr>
              <a:r>
                <a:rPr lang="en-AU" sz="1200" dirty="0"/>
                <a:t>Chairman and Co-founder of Coursera.</a:t>
              </a:r>
            </a:p>
            <a:p>
              <a:pPr marL="285750" indent="-285750">
                <a:buFont typeface="Arial" panose="020B0604020202020204" pitchFamily="34" charset="0"/>
                <a:buChar char="•"/>
              </a:pPr>
              <a:r>
                <a:rPr lang="en-AU" sz="1200" dirty="0"/>
                <a:t>Chief Scientist of Baidu.</a:t>
              </a:r>
            </a:p>
          </p:txBody>
        </p:sp>
      </p:gr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88</a:t>
            </a:fld>
            <a:endParaRPr lang="en-US" altLang="en-US"/>
          </a:p>
        </p:txBody>
      </p:sp>
    </p:spTree>
    <p:extLst>
      <p:ext uri="{BB962C8B-B14F-4D97-AF65-F5344CB8AC3E}">
        <p14:creationId xmlns:p14="http://schemas.microsoft.com/office/powerpoint/2010/main" val="17070106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p:cNvSpPr>
            <a:spLocks noGrp="1"/>
          </p:cNvSpPr>
          <p:nvPr>
            <p:ph idx="1"/>
          </p:nvPr>
        </p:nvSpPr>
        <p:spPr>
          <a:xfrm>
            <a:off x="605110" y="3886200"/>
            <a:ext cx="7989752" cy="2277398"/>
          </a:xfrm>
        </p:spPr>
        <p:txBody>
          <a:bodyPr/>
          <a:lstStyle/>
          <a:p>
            <a:r>
              <a:rPr lang="en-AU" dirty="0"/>
              <a:t>The field certainly shows a lot of promise. There’s no better time to get familiar and get involved like the present.</a:t>
            </a:r>
          </a:p>
          <a:p>
            <a:pPr marL="0" indent="0">
              <a:buNone/>
            </a:pPr>
            <a:r>
              <a:rPr lang="en-AU" sz="1400" dirty="0"/>
              <a:t>Here are some online courses, if you want to learn more:</a:t>
            </a:r>
          </a:p>
          <a:p>
            <a:pPr>
              <a:buFont typeface="Wingdings" panose="05000000000000000000" pitchFamily="2" charset="2"/>
              <a:buChar char="Ø"/>
            </a:pPr>
            <a:r>
              <a:rPr lang="en-AU" sz="1400" dirty="0">
                <a:hlinkClick r:id="rId2"/>
              </a:rPr>
              <a:t>Machine Learning, Stanford University </a:t>
            </a:r>
            <a:r>
              <a:rPr lang="en-AU" sz="1400" dirty="0"/>
              <a:t>by Andrew Ng</a:t>
            </a:r>
          </a:p>
          <a:p>
            <a:pPr>
              <a:buFont typeface="Wingdings" panose="05000000000000000000" pitchFamily="2" charset="2"/>
              <a:buChar char="Ø"/>
            </a:pPr>
            <a:r>
              <a:rPr lang="en-AU" sz="1400" dirty="0">
                <a:hlinkClick r:id="rId3"/>
              </a:rPr>
              <a:t>Neural Networks for Machine Learning </a:t>
            </a:r>
            <a:r>
              <a:rPr lang="en-AU" sz="1400" dirty="0"/>
              <a:t>by Geoffrey Hinton</a:t>
            </a:r>
          </a:p>
          <a:p>
            <a:pPr marL="0" indent="0">
              <a:buNone/>
            </a:pPr>
            <a:r>
              <a:rPr lang="en-AU" sz="1400" dirty="0"/>
              <a:t>You can find more information of Machine Learning and Deep Learning online now</a:t>
            </a:r>
            <a:r>
              <a:rPr lang="en-AU" dirty="0"/>
              <a:t>.</a:t>
            </a:r>
          </a:p>
          <a:p>
            <a:endParaRPr lang="en-AU" dirty="0"/>
          </a:p>
          <a:p>
            <a:endParaRPr lang="en-AU" dirty="0"/>
          </a:p>
          <a:p>
            <a:endParaRPr lang="en-AU" dirty="0"/>
          </a:p>
        </p:txBody>
      </p:sp>
      <p:sp>
        <p:nvSpPr>
          <p:cNvPr id="2" name="Slide Number Placeholder 1"/>
          <p:cNvSpPr>
            <a:spLocks noGrp="1"/>
          </p:cNvSpPr>
          <p:nvPr>
            <p:ph type="sldNum" sz="quarter" idx="12"/>
          </p:nvPr>
        </p:nvSpPr>
        <p:spPr/>
        <p:txBody>
          <a:bodyPr/>
          <a:lstStyle/>
          <a:p>
            <a:pPr>
              <a:defRPr/>
            </a:pPr>
            <a:fld id="{4BDD1C82-410A-4AF8-8103-CFDF0B2066FB}" type="slidenum">
              <a:rPr lang="en-US" altLang="en-US" smtClean="0"/>
              <a:pPr>
                <a:defRPr/>
              </a:pPr>
              <a:t>89</a:t>
            </a:fld>
            <a:endParaRPr lang="en-US" altLang="en-US"/>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15905" b="9873"/>
          <a:stretch/>
        </p:blipFill>
        <p:spPr>
          <a:xfrm>
            <a:off x="611641" y="838200"/>
            <a:ext cx="4449058" cy="2476644"/>
          </a:xfrm>
          <a:prstGeom prst="rect">
            <a:avLst/>
          </a:prstGeom>
        </p:spPr>
      </p:pic>
      <p:sp>
        <p:nvSpPr>
          <p:cNvPr id="4" name="Rectangle 3"/>
          <p:cNvSpPr/>
          <p:nvPr/>
        </p:nvSpPr>
        <p:spPr>
          <a:xfrm>
            <a:off x="5181601" y="1474163"/>
            <a:ext cx="3413262" cy="1477328"/>
          </a:xfrm>
          <a:prstGeom prst="rect">
            <a:avLst/>
          </a:prstGeom>
        </p:spPr>
        <p:txBody>
          <a:bodyPr wrap="square">
            <a:spAutoFit/>
          </a:bodyPr>
          <a:lstStyle/>
          <a:p>
            <a:r>
              <a:rPr lang="en-AU" dirty="0"/>
              <a:t>Deep Learning at NIPS 2014 Ng in Montreal, Quebec.</a:t>
            </a:r>
          </a:p>
          <a:p>
            <a:endParaRPr lang="en-AU" dirty="0"/>
          </a:p>
          <a:p>
            <a:r>
              <a:rPr lang="en-AU" dirty="0"/>
              <a:t>Yann </a:t>
            </a:r>
            <a:r>
              <a:rPr lang="en-AU" dirty="0" err="1"/>
              <a:t>LeCun</a:t>
            </a:r>
            <a:r>
              <a:rPr lang="en-AU" dirty="0"/>
              <a:t>, Geoffrey Hinton, </a:t>
            </a:r>
            <a:r>
              <a:rPr lang="en-AU" dirty="0" err="1"/>
              <a:t>Yoshua</a:t>
            </a:r>
            <a:r>
              <a:rPr lang="en-AU" dirty="0"/>
              <a:t> </a:t>
            </a:r>
            <a:r>
              <a:rPr lang="en-AU" dirty="0" err="1"/>
              <a:t>Bengio</a:t>
            </a:r>
            <a:r>
              <a:rPr lang="en-AU" dirty="0"/>
              <a:t>, and Andrew</a:t>
            </a:r>
          </a:p>
        </p:txBody>
      </p:sp>
    </p:spTree>
    <p:extLst>
      <p:ext uri="{BB962C8B-B14F-4D97-AF65-F5344CB8AC3E}">
        <p14:creationId xmlns:p14="http://schemas.microsoft.com/office/powerpoint/2010/main" val="3914212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Reference</a:t>
            </a:r>
          </a:p>
        </p:txBody>
      </p:sp>
      <p:sp>
        <p:nvSpPr>
          <p:cNvPr id="5" name="Content Placeholder 4"/>
          <p:cNvSpPr>
            <a:spLocks noGrp="1"/>
          </p:cNvSpPr>
          <p:nvPr>
            <p:ph idx="1"/>
          </p:nvPr>
        </p:nvSpPr>
        <p:spPr/>
        <p:txBody>
          <a:bodyPr/>
          <a:lstStyle/>
          <a:p>
            <a:r>
              <a:rPr lang="en-AU" sz="1800" dirty="0"/>
              <a:t>Ivan </a:t>
            </a:r>
            <a:r>
              <a:rPr lang="en-AU" sz="1800" dirty="0" err="1"/>
              <a:t>Vasilev</a:t>
            </a:r>
            <a:r>
              <a:rPr lang="en-AU" sz="1800" dirty="0"/>
              <a:t>,  A Deep Learning Tutorial: From Perceptrons to Deep Networks, </a:t>
            </a:r>
            <a:r>
              <a:rPr lang="en-AU" sz="1800" dirty="0">
                <a:hlinkClick r:id="rId2"/>
              </a:rPr>
              <a:t>https://www.toptal.com/machine-learning/an-introduction-to-deep-learning-from-perceptrons-to-deep-networks</a:t>
            </a:r>
            <a:r>
              <a:rPr lang="en-AU" sz="1800" dirty="0"/>
              <a:t>.</a:t>
            </a:r>
          </a:p>
          <a:p>
            <a:r>
              <a:rPr lang="en-AU" sz="1800" dirty="0" err="1"/>
              <a:t>LeCun</a:t>
            </a:r>
            <a:r>
              <a:rPr lang="en-AU" sz="1800" dirty="0"/>
              <a:t>, Y., </a:t>
            </a:r>
            <a:r>
              <a:rPr lang="en-AU" sz="1800" dirty="0" err="1"/>
              <a:t>Bengio</a:t>
            </a:r>
            <a:r>
              <a:rPr lang="en-AU" sz="1800" dirty="0"/>
              <a:t>, Y. and Hinton, G. E. (2015) Deep Learning, Nature, Vol. 521, pp 436-444.</a:t>
            </a:r>
          </a:p>
          <a:p>
            <a:r>
              <a:rPr lang="en-AU" sz="1800" dirty="0"/>
              <a:t>Hinton, G. E. and Salakhutdinov, R. R. (2006) Reducing the dimensionality of data with neural networks. Science, Vol. 313. no. 5786, pp. 504 - 507, 28 July 2006.</a:t>
            </a:r>
          </a:p>
          <a:p>
            <a:r>
              <a:rPr lang="en-AU" sz="1800" dirty="0"/>
              <a:t>Hinton, G. E., </a:t>
            </a:r>
            <a:r>
              <a:rPr lang="en-AU" sz="1800" dirty="0" err="1"/>
              <a:t>Osindero</a:t>
            </a:r>
            <a:r>
              <a:rPr lang="en-AU" sz="1800" dirty="0"/>
              <a:t>, S. and </a:t>
            </a:r>
            <a:r>
              <a:rPr lang="en-AU" sz="1800" dirty="0" err="1"/>
              <a:t>Teh</a:t>
            </a:r>
            <a:r>
              <a:rPr lang="en-AU" sz="1800" dirty="0"/>
              <a:t>, Y. (2006) A fast learning algorithm for deep belief nets. Neural Computation, 18, pp 1527-1554.</a:t>
            </a:r>
          </a:p>
          <a:p>
            <a:r>
              <a:rPr lang="en-AU" sz="1800" dirty="0"/>
              <a:t>Hinton, G. E. (2010). A practical guide to training restricted Boltzmann machines. Momentum, 9(1), 926.</a:t>
            </a:r>
          </a:p>
        </p:txBody>
      </p:sp>
      <p:sp>
        <p:nvSpPr>
          <p:cNvPr id="2" name="Slide Number Placeholder 1"/>
          <p:cNvSpPr>
            <a:spLocks noGrp="1"/>
          </p:cNvSpPr>
          <p:nvPr>
            <p:ph type="sldNum" sz="quarter" idx="12"/>
          </p:nvPr>
        </p:nvSpPr>
        <p:spPr/>
        <p:txBody>
          <a:bodyPr/>
          <a:lstStyle/>
          <a:p>
            <a:pPr>
              <a:defRPr/>
            </a:pPr>
            <a:fld id="{D7CD5F20-322B-4B30-B76D-88BC9D4329C9}" type="slidenum">
              <a:rPr lang="en-US" altLang="en-US" smtClean="0"/>
              <a:pPr>
                <a:defRPr/>
              </a:pPr>
              <a:t>90</a:t>
            </a:fld>
            <a:endParaRPr lang="en-US" altLang="en-US" dirty="0"/>
          </a:p>
        </p:txBody>
      </p:sp>
    </p:spTree>
    <p:extLst>
      <p:ext uri="{BB962C8B-B14F-4D97-AF65-F5344CB8AC3E}">
        <p14:creationId xmlns:p14="http://schemas.microsoft.com/office/powerpoint/2010/main" val="532589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ea typeface="华文中宋" pitchFamily="2" charset="-122"/>
              </a:rPr>
              <a:t>Question and Discussion</a:t>
            </a:r>
            <a:endParaRPr lang="en-AU" dirty="0"/>
          </a:p>
        </p:txBody>
      </p:sp>
      <p:pic>
        <p:nvPicPr>
          <p:cNvPr id="1026" name="Picture 2" descr="https://d3n8a8pro7vhmx.cloudfront.net/wolfpac/pages/534/attachments/original/1354323630/lsat_discussion_forum.jpg?13543236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315200" cy="453459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7CD5F20-322B-4B30-B76D-88BC9D4329C9}" type="slidenum">
              <a:rPr lang="en-US" altLang="en-US" smtClean="0"/>
              <a:pPr>
                <a:defRPr/>
              </a:pPr>
              <a:t>91</a:t>
            </a:fld>
            <a:endParaRPr lang="en-US" altLang="en-US" dirty="0"/>
          </a:p>
        </p:txBody>
      </p:sp>
    </p:spTree>
    <p:extLst>
      <p:ext uri="{BB962C8B-B14F-4D97-AF65-F5344CB8AC3E}">
        <p14:creationId xmlns:p14="http://schemas.microsoft.com/office/powerpoint/2010/main" val="100214895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LN 02</Template>
  <TotalTime>5608</TotalTime>
  <Words>4941</Words>
  <Application>Microsoft Office PowerPoint</Application>
  <PresentationFormat>On-screen Show (4:3)</PresentationFormat>
  <Paragraphs>501</Paragraphs>
  <Slides>91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91</vt:i4>
      </vt:variant>
    </vt:vector>
  </HeadingPairs>
  <TitlesOfParts>
    <vt:vector size="102" baseType="lpstr">
      <vt:lpstr>Proxima Nova</vt:lpstr>
      <vt:lpstr>华文中宋</vt:lpstr>
      <vt:lpstr>Arial</vt:lpstr>
      <vt:lpstr>Calibri</vt:lpstr>
      <vt:lpstr>Cambria Math</vt:lpstr>
      <vt:lpstr>Gill Sans MT</vt:lpstr>
      <vt:lpstr>Helvetica</vt:lpstr>
      <vt:lpstr>Times New Roman</vt:lpstr>
      <vt:lpstr>Wingdings</vt:lpstr>
      <vt:lpstr>Wingdings 2</vt:lpstr>
      <vt:lpstr>Dividend</vt:lpstr>
      <vt:lpstr>Deep Learning Tutorial  -Draft-</vt:lpstr>
      <vt:lpstr>Backgrounds</vt:lpstr>
      <vt:lpstr>PowerPoint Presentation</vt:lpstr>
      <vt:lpstr>PowerPoint Presentation</vt:lpstr>
      <vt:lpstr>PowerPoint Presentation</vt:lpstr>
      <vt:lpstr>PowerPoint Presentation</vt:lpstr>
      <vt:lpstr>Background (Cont.)</vt:lpstr>
      <vt:lpstr>PowerPoint Presentation</vt:lpstr>
      <vt:lpstr>A Thirty Seconds Tutorial on Machine Learning</vt:lpstr>
      <vt:lpstr>PowerPoint Presentation</vt:lpstr>
      <vt:lpstr>Perceptrons: Early Deep Learning Algorithms</vt:lpstr>
      <vt:lpstr>PowerPoint Presentation</vt:lpstr>
      <vt:lpstr>PowerPoint Presentation</vt:lpstr>
      <vt:lpstr>Training the Perceptron</vt:lpstr>
      <vt:lpstr>Single Perceptron Drawbacks</vt:lpstr>
      <vt:lpstr>Feedforward Neural Networks for Deep Learning</vt:lpstr>
      <vt:lpstr>PowerPoint Presentation</vt:lpstr>
      <vt:lpstr>PowerPoint Presentation</vt:lpstr>
      <vt:lpstr>PowerPoint Presentation</vt:lpstr>
      <vt:lpstr>Beyond Linearity</vt:lpstr>
      <vt:lpstr>PowerPoint Presentation</vt:lpstr>
      <vt:lpstr>Training Perceptrons</vt:lpstr>
      <vt:lpstr>PowerPoint Presentation</vt:lpstr>
      <vt:lpstr>PowerPoint Presentation</vt:lpstr>
      <vt:lpstr>PowerPoint Presentation</vt:lpstr>
      <vt:lpstr>PowerPoint Presentation</vt:lpstr>
      <vt:lpstr>Hidden Layer</vt:lpstr>
      <vt:lpstr>PowerPoint Presentation</vt:lpstr>
      <vt:lpstr>The Problem with Large Networks</vt:lpstr>
      <vt:lpstr>PowerPoint Presentation</vt:lpstr>
      <vt:lpstr>Autoencoders</vt:lpstr>
      <vt:lpstr>PowerPoint Presentation</vt:lpstr>
      <vt:lpstr>PowerPoint Presentation</vt:lpstr>
      <vt:lpstr>PowerPoint Presentation</vt:lpstr>
      <vt:lpstr>PowerPoint Presentation</vt:lpstr>
      <vt:lpstr>PowerPoint Presentation</vt:lpstr>
      <vt:lpstr>Example:  Autoencoder ( Tied Weights ) </vt:lpstr>
      <vt:lpstr>PowerPoint Presentation</vt:lpstr>
      <vt:lpstr>PowerPoint Presentation</vt:lpstr>
      <vt:lpstr>PowerPoint Presentation</vt:lpstr>
      <vt:lpstr>PowerPoint Presentation</vt:lpstr>
      <vt:lpstr>PowerPoint Presentation</vt:lpstr>
      <vt:lpstr>PowerPoint Presentation</vt:lpstr>
      <vt:lpstr>Flu Illness</vt:lpstr>
      <vt:lpstr>PowerPoint Presentation</vt:lpstr>
      <vt:lpstr>Restricted Boltzmann Machines</vt:lpstr>
      <vt:lpstr>PowerPoint Presentation</vt:lpstr>
      <vt:lpstr>Energy of RBMs</vt:lpstr>
      <vt:lpstr>PowerPoint Presentation</vt:lpstr>
      <vt:lpstr>PowerPoint Presentation</vt:lpstr>
      <vt:lpstr>PowerPoint Presentation</vt:lpstr>
      <vt:lpstr>PowerPoint Presentation</vt:lpstr>
      <vt:lpstr>Contrastive Divergence</vt:lpstr>
      <vt:lpstr>PowerPoint Presentation</vt:lpstr>
      <vt:lpstr>The Differing Goals of RBM and Autoencoders</vt:lpstr>
      <vt:lpstr>Returning to the Flu</vt:lpstr>
      <vt:lpstr>PowerPoint Presentation</vt:lpstr>
      <vt:lpstr>Going Back to Machine Learning</vt:lpstr>
      <vt:lpstr>Deep Networks</vt:lpstr>
      <vt:lpstr>PowerPoint Presentation</vt:lpstr>
      <vt:lpstr>Deep Autoencoder Network</vt:lpstr>
      <vt:lpstr>PowerPoint Presentation</vt:lpstr>
      <vt:lpstr>PowerPoint Presentation</vt:lpstr>
      <vt:lpstr>PowerPoint Presentation</vt:lpstr>
      <vt:lpstr>PowerPoint Presentation</vt:lpstr>
      <vt:lpstr>Deep Belief Networks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Compressing the Input: Grayscale Images</vt:lpstr>
      <vt:lpstr>Convolutional Neural Networks</vt:lpstr>
      <vt:lpstr>Motivation of CNN</vt:lpstr>
      <vt:lpstr>PowerPoint Presentation</vt:lpstr>
      <vt:lpstr>Image Filter</vt:lpstr>
      <vt:lpstr>PowerPoint Presentation</vt:lpstr>
      <vt:lpstr>PowerPoint Presentation</vt:lpstr>
      <vt:lpstr>PowerPoint Presentation</vt:lpstr>
      <vt:lpstr>Image Recognition Example 1</vt:lpstr>
      <vt:lpstr>Image Recognition Example 2</vt:lpstr>
      <vt:lpstr>Image Recognition Example 3</vt:lpstr>
      <vt:lpstr>ImageNet</vt:lpstr>
      <vt:lpstr>PowerPoint Presentation</vt:lpstr>
      <vt:lpstr>Conclusion</vt:lpstr>
      <vt:lpstr>PowerPoint Presentation</vt:lpstr>
      <vt:lpstr>PowerPoint Presentation</vt:lpstr>
      <vt:lpstr>Reference</vt:lpstr>
      <vt:lpstr>Question and Discussion</vt:lpstr>
    </vt:vector>
  </TitlesOfParts>
  <Company>Lucasfilm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Ordinary Least-Squares</dc:title>
  <dc:creator>ILM</dc:creator>
  <cp:lastModifiedBy>CAIHAO CUI</cp:lastModifiedBy>
  <cp:revision>538</cp:revision>
  <cp:lastPrinted>2016-12-09T00:44:20Z</cp:lastPrinted>
  <dcterms:created xsi:type="dcterms:W3CDTF">2007-07-15T07:15:40Z</dcterms:created>
  <dcterms:modified xsi:type="dcterms:W3CDTF">2016-12-09T01:11:01Z</dcterms:modified>
</cp:coreProperties>
</file>